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30"/>
  </p:notesMasterIdLst>
  <p:handoutMasterIdLst>
    <p:handoutMasterId r:id="rId31"/>
  </p:handoutMasterIdLst>
  <p:sldIdLst>
    <p:sldId id="1484" r:id="rId6"/>
    <p:sldId id="1473" r:id="rId7"/>
    <p:sldId id="1367" r:id="rId8"/>
    <p:sldId id="1485" r:id="rId9"/>
    <p:sldId id="1465" r:id="rId10"/>
    <p:sldId id="1466" r:id="rId11"/>
    <p:sldId id="1480" r:id="rId12"/>
    <p:sldId id="1471" r:id="rId13"/>
    <p:sldId id="1451" r:id="rId14"/>
    <p:sldId id="1453" r:id="rId15"/>
    <p:sldId id="1454" r:id="rId16"/>
    <p:sldId id="1476" r:id="rId17"/>
    <p:sldId id="1455" r:id="rId18"/>
    <p:sldId id="1479" r:id="rId19"/>
    <p:sldId id="1477" r:id="rId20"/>
    <p:sldId id="1475" r:id="rId21"/>
    <p:sldId id="1491" r:id="rId22"/>
    <p:sldId id="1492" r:id="rId23"/>
    <p:sldId id="1493" r:id="rId24"/>
    <p:sldId id="1490" r:id="rId25"/>
    <p:sldId id="1486" r:id="rId26"/>
    <p:sldId id="1487" r:id="rId27"/>
    <p:sldId id="1489" r:id="rId28"/>
    <p:sldId id="1444"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91" autoAdjust="0"/>
    <p:restoredTop sz="69079" autoAdjust="0"/>
  </p:normalViewPr>
  <p:slideViewPr>
    <p:cSldViewPr>
      <p:cViewPr varScale="1">
        <p:scale>
          <a:sx n="65" d="100"/>
          <a:sy n="65" d="100"/>
        </p:scale>
        <p:origin x="548" y="48"/>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76F377-DEDB-47DE-89CA-7ACD097F38EF}" type="doc">
      <dgm:prSet loTypeId="urn:microsoft.com/office/officeart/2005/8/layout/hProcess11" loCatId="process" qsTypeId="urn:microsoft.com/office/officeart/2005/8/quickstyle/simple1" qsCatId="simple" csTypeId="urn:microsoft.com/office/officeart/2005/8/colors/accent1_2" csCatId="accent1" phldr="1"/>
      <dgm:spPr/>
    </dgm:pt>
    <dgm:pt modelId="{20D4CDDA-9B0C-4934-A711-706E195FD71A}">
      <dgm:prSet phldrT="[Text]"/>
      <dgm:spPr/>
      <dgm:t>
        <a:bodyPr/>
        <a:lstStyle/>
        <a:p>
          <a:r>
            <a:rPr lang="en-US" dirty="0"/>
            <a:t>Tinkerer</a:t>
          </a:r>
        </a:p>
      </dgm:t>
    </dgm:pt>
    <dgm:pt modelId="{45C07919-841B-4D02-A684-7A6B79294936}" type="parTrans" cxnId="{6B0B2E36-B115-4538-8EC3-1A744E57A22E}">
      <dgm:prSet/>
      <dgm:spPr/>
      <dgm:t>
        <a:bodyPr/>
        <a:lstStyle/>
        <a:p>
          <a:endParaRPr lang="en-US"/>
        </a:p>
      </dgm:t>
    </dgm:pt>
    <dgm:pt modelId="{2D19C796-6845-4062-AB7F-296BD41B5E3E}" type="sibTrans" cxnId="{6B0B2E36-B115-4538-8EC3-1A744E57A22E}">
      <dgm:prSet/>
      <dgm:spPr/>
      <dgm:t>
        <a:bodyPr/>
        <a:lstStyle/>
        <a:p>
          <a:endParaRPr lang="en-US"/>
        </a:p>
      </dgm:t>
    </dgm:pt>
    <dgm:pt modelId="{848E195E-B065-4D55-901D-C67868F09D8E}">
      <dgm:prSet phldrT="[Text]"/>
      <dgm:spPr/>
      <dgm:t>
        <a:bodyPr/>
        <a:lstStyle/>
        <a:p>
          <a:r>
            <a:rPr lang="en-US" dirty="0"/>
            <a:t>Education</a:t>
          </a:r>
        </a:p>
      </dgm:t>
    </dgm:pt>
    <dgm:pt modelId="{D26556DB-3522-45F6-BBD2-0B1735857CEB}" type="parTrans" cxnId="{C2337920-C8E1-43AB-8E9E-A4D10AFA9E27}">
      <dgm:prSet/>
      <dgm:spPr/>
      <dgm:t>
        <a:bodyPr/>
        <a:lstStyle/>
        <a:p>
          <a:endParaRPr lang="en-US"/>
        </a:p>
      </dgm:t>
    </dgm:pt>
    <dgm:pt modelId="{93173EA5-D150-45FC-9AE9-0B91DAA7F446}" type="sibTrans" cxnId="{C2337920-C8E1-43AB-8E9E-A4D10AFA9E27}">
      <dgm:prSet/>
      <dgm:spPr/>
      <dgm:t>
        <a:bodyPr/>
        <a:lstStyle/>
        <a:p>
          <a:endParaRPr lang="en-US"/>
        </a:p>
      </dgm:t>
    </dgm:pt>
    <dgm:pt modelId="{153A7FFE-DCB7-42A4-AECC-51309B050E26}">
      <dgm:prSet phldrT="[Text]"/>
      <dgm:spPr/>
      <dgm:t>
        <a:bodyPr/>
        <a:lstStyle/>
        <a:p>
          <a:r>
            <a:rPr lang="en-US" dirty="0"/>
            <a:t>Hobbyist</a:t>
          </a:r>
        </a:p>
      </dgm:t>
    </dgm:pt>
    <dgm:pt modelId="{54F9FC9B-F767-41DE-A9CD-B88F577D7E09}" type="parTrans" cxnId="{A5C11650-FE5A-46E2-BCA1-840EEB630FB7}">
      <dgm:prSet/>
      <dgm:spPr/>
      <dgm:t>
        <a:bodyPr/>
        <a:lstStyle/>
        <a:p>
          <a:endParaRPr lang="en-US"/>
        </a:p>
      </dgm:t>
    </dgm:pt>
    <dgm:pt modelId="{B65CCBD8-7397-4CD9-8B0A-B71ED7A88FBF}" type="sibTrans" cxnId="{A5C11650-FE5A-46E2-BCA1-840EEB630FB7}">
      <dgm:prSet/>
      <dgm:spPr/>
      <dgm:t>
        <a:bodyPr/>
        <a:lstStyle/>
        <a:p>
          <a:endParaRPr lang="en-US"/>
        </a:p>
      </dgm:t>
    </dgm:pt>
    <dgm:pt modelId="{65B647F3-B091-4019-88BB-853E47235F24}">
      <dgm:prSet phldrT="[Text]"/>
      <dgm:spPr/>
      <dgm:t>
        <a:bodyPr/>
        <a:lstStyle/>
        <a:p>
          <a:r>
            <a:rPr lang="en-US" dirty="0" err="1"/>
            <a:t>Prototyper</a:t>
          </a:r>
          <a:endParaRPr lang="en-US" dirty="0"/>
        </a:p>
        <a:p>
          <a:r>
            <a:rPr lang="en-US" dirty="0"/>
            <a:t>(personal, Enterprise, etc.)</a:t>
          </a:r>
        </a:p>
      </dgm:t>
    </dgm:pt>
    <dgm:pt modelId="{51D52C18-4BCC-4C7D-B3D3-2012DD053698}" type="parTrans" cxnId="{AC967258-7ABB-49E5-AB39-88D9B564C430}">
      <dgm:prSet/>
      <dgm:spPr/>
      <dgm:t>
        <a:bodyPr/>
        <a:lstStyle/>
        <a:p>
          <a:endParaRPr lang="en-US"/>
        </a:p>
      </dgm:t>
    </dgm:pt>
    <dgm:pt modelId="{9E62CCAB-A2B0-4F77-BDA8-981FF441CC25}" type="sibTrans" cxnId="{AC967258-7ABB-49E5-AB39-88D9B564C430}">
      <dgm:prSet/>
      <dgm:spPr/>
      <dgm:t>
        <a:bodyPr/>
        <a:lstStyle/>
        <a:p>
          <a:endParaRPr lang="en-US"/>
        </a:p>
      </dgm:t>
    </dgm:pt>
    <dgm:pt modelId="{904A1605-B138-4A1E-A023-850B018F4CD7}">
      <dgm:prSet phldrT="[Text]"/>
      <dgm:spPr/>
      <dgm:t>
        <a:bodyPr/>
        <a:lstStyle/>
        <a:p>
          <a:r>
            <a:rPr lang="en-US" dirty="0"/>
            <a:t>Small Scale Production / Crowd Funding</a:t>
          </a:r>
        </a:p>
      </dgm:t>
    </dgm:pt>
    <dgm:pt modelId="{B921D1A7-D9C0-4B06-879A-1BAC2F0E278C}" type="parTrans" cxnId="{C4E7F8B2-A194-4F90-8030-98FF4DAC485A}">
      <dgm:prSet/>
      <dgm:spPr/>
      <dgm:t>
        <a:bodyPr/>
        <a:lstStyle/>
        <a:p>
          <a:endParaRPr lang="en-US"/>
        </a:p>
      </dgm:t>
    </dgm:pt>
    <dgm:pt modelId="{25D77A78-08C3-4C97-8973-1C92310A7A69}" type="sibTrans" cxnId="{C4E7F8B2-A194-4F90-8030-98FF4DAC485A}">
      <dgm:prSet/>
      <dgm:spPr/>
      <dgm:t>
        <a:bodyPr/>
        <a:lstStyle/>
        <a:p>
          <a:endParaRPr lang="en-US"/>
        </a:p>
      </dgm:t>
    </dgm:pt>
    <dgm:pt modelId="{807626DB-6847-458F-87F3-A8F83FB44DA6}">
      <dgm:prSet phldrT="[Text]"/>
      <dgm:spPr/>
      <dgm:t>
        <a:bodyPr/>
        <a:lstStyle/>
        <a:p>
          <a:r>
            <a:rPr lang="en-US" dirty="0"/>
            <a:t>Large Scale Production/ Enterprise</a:t>
          </a:r>
        </a:p>
      </dgm:t>
    </dgm:pt>
    <dgm:pt modelId="{72804ADE-E5BA-4298-9617-06B57858B898}" type="parTrans" cxnId="{B8E1ADF9-F891-47BC-BAD7-0F850F8F8CA7}">
      <dgm:prSet/>
      <dgm:spPr/>
      <dgm:t>
        <a:bodyPr/>
        <a:lstStyle/>
        <a:p>
          <a:endParaRPr lang="en-US"/>
        </a:p>
      </dgm:t>
    </dgm:pt>
    <dgm:pt modelId="{77733AFF-CF4F-40A9-8F1E-2EBD91DC713E}" type="sibTrans" cxnId="{B8E1ADF9-F891-47BC-BAD7-0F850F8F8CA7}">
      <dgm:prSet/>
      <dgm:spPr/>
      <dgm:t>
        <a:bodyPr/>
        <a:lstStyle/>
        <a:p>
          <a:endParaRPr lang="en-US"/>
        </a:p>
      </dgm:t>
    </dgm:pt>
    <dgm:pt modelId="{9DB1033B-9FB6-45F9-AE24-2A3621612578}" type="pres">
      <dgm:prSet presAssocID="{6C76F377-DEDB-47DE-89CA-7ACD097F38EF}" presName="Name0" presStyleCnt="0">
        <dgm:presLayoutVars>
          <dgm:dir/>
          <dgm:resizeHandles val="exact"/>
        </dgm:presLayoutVars>
      </dgm:prSet>
      <dgm:spPr/>
    </dgm:pt>
    <dgm:pt modelId="{6DA58402-1083-4312-96D0-F898834FAD7D}" type="pres">
      <dgm:prSet presAssocID="{6C76F377-DEDB-47DE-89CA-7ACD097F38EF}" presName="arrow" presStyleLbl="bgShp" presStyleIdx="0" presStyleCnt="1"/>
      <dgm:spPr>
        <a:solidFill>
          <a:schemeClr val="tx2">
            <a:lumMod val="60000"/>
            <a:lumOff val="40000"/>
          </a:schemeClr>
        </a:solidFill>
      </dgm:spPr>
    </dgm:pt>
    <dgm:pt modelId="{9837CFDD-73C9-4CEC-B05F-701F1ADF80C7}" type="pres">
      <dgm:prSet presAssocID="{6C76F377-DEDB-47DE-89CA-7ACD097F38EF}" presName="points" presStyleCnt="0"/>
      <dgm:spPr/>
    </dgm:pt>
    <dgm:pt modelId="{5C0B1EDE-D696-48BF-98E9-C637AFEAAE9C}" type="pres">
      <dgm:prSet presAssocID="{20D4CDDA-9B0C-4934-A711-706E195FD71A}" presName="compositeA" presStyleCnt="0"/>
      <dgm:spPr/>
    </dgm:pt>
    <dgm:pt modelId="{A007BB0E-9E78-42A5-9CC1-1B066372A412}" type="pres">
      <dgm:prSet presAssocID="{20D4CDDA-9B0C-4934-A711-706E195FD71A}" presName="textA" presStyleLbl="revTx" presStyleIdx="0" presStyleCnt="6">
        <dgm:presLayoutVars>
          <dgm:bulletEnabled val="1"/>
        </dgm:presLayoutVars>
      </dgm:prSet>
      <dgm:spPr/>
    </dgm:pt>
    <dgm:pt modelId="{11B1B649-0D1A-4B00-9A72-5CA4E6A699AF}" type="pres">
      <dgm:prSet presAssocID="{20D4CDDA-9B0C-4934-A711-706E195FD71A}" presName="circleA" presStyleLbl="node1" presStyleIdx="0" presStyleCnt="6"/>
      <dgm:spPr>
        <a:solidFill>
          <a:schemeClr val="accent1">
            <a:lumMod val="60000"/>
            <a:lumOff val="40000"/>
          </a:schemeClr>
        </a:solidFill>
        <a:ln>
          <a:noFill/>
        </a:ln>
        <a:effectLst>
          <a:glow rad="228600">
            <a:schemeClr val="bg1">
              <a:alpha val="40000"/>
            </a:schemeClr>
          </a:glow>
        </a:effectLst>
      </dgm:spPr>
    </dgm:pt>
    <dgm:pt modelId="{E5CB55C6-7558-42C0-8DAE-71E35F06BD28}" type="pres">
      <dgm:prSet presAssocID="{20D4CDDA-9B0C-4934-A711-706E195FD71A}" presName="spaceA" presStyleCnt="0"/>
      <dgm:spPr/>
    </dgm:pt>
    <dgm:pt modelId="{C747B3DF-7721-4EFF-9BF1-4CA939F30281}" type="pres">
      <dgm:prSet presAssocID="{2D19C796-6845-4062-AB7F-296BD41B5E3E}" presName="space" presStyleCnt="0"/>
      <dgm:spPr/>
    </dgm:pt>
    <dgm:pt modelId="{A91E6238-524D-47C8-BE1A-648DF27A5157}" type="pres">
      <dgm:prSet presAssocID="{848E195E-B065-4D55-901D-C67868F09D8E}" presName="compositeB" presStyleCnt="0"/>
      <dgm:spPr/>
    </dgm:pt>
    <dgm:pt modelId="{8253F49A-E15F-454B-AF53-F868191B5D77}" type="pres">
      <dgm:prSet presAssocID="{848E195E-B065-4D55-901D-C67868F09D8E}" presName="textB" presStyleLbl="revTx" presStyleIdx="1" presStyleCnt="6">
        <dgm:presLayoutVars>
          <dgm:bulletEnabled val="1"/>
        </dgm:presLayoutVars>
      </dgm:prSet>
      <dgm:spPr/>
    </dgm:pt>
    <dgm:pt modelId="{A8BBB22C-7911-48AA-BFBB-E702B0263DC7}" type="pres">
      <dgm:prSet presAssocID="{848E195E-B065-4D55-901D-C67868F09D8E}" presName="circleB" presStyleLbl="node1" presStyleIdx="1" presStyleCnt="6"/>
      <dgm:spPr>
        <a:solidFill>
          <a:schemeClr val="accent1">
            <a:lumMod val="60000"/>
            <a:lumOff val="40000"/>
          </a:schemeClr>
        </a:solidFill>
        <a:ln>
          <a:noFill/>
        </a:ln>
        <a:effectLst>
          <a:glow rad="228600">
            <a:schemeClr val="bg1">
              <a:alpha val="40000"/>
            </a:schemeClr>
          </a:glow>
        </a:effectLst>
      </dgm:spPr>
    </dgm:pt>
    <dgm:pt modelId="{067D44A5-3CCB-42DF-8B67-AE49A10E1DAA}" type="pres">
      <dgm:prSet presAssocID="{848E195E-B065-4D55-901D-C67868F09D8E}" presName="spaceB" presStyleCnt="0"/>
      <dgm:spPr/>
    </dgm:pt>
    <dgm:pt modelId="{C9711BFF-0D60-4DB8-92FA-D343122DC36D}" type="pres">
      <dgm:prSet presAssocID="{93173EA5-D150-45FC-9AE9-0B91DAA7F446}" presName="space" presStyleCnt="0"/>
      <dgm:spPr/>
    </dgm:pt>
    <dgm:pt modelId="{93063FB9-3D55-43FA-8138-F06257963795}" type="pres">
      <dgm:prSet presAssocID="{153A7FFE-DCB7-42A4-AECC-51309B050E26}" presName="compositeA" presStyleCnt="0"/>
      <dgm:spPr/>
    </dgm:pt>
    <dgm:pt modelId="{421DD41B-C3D3-4566-A499-DF36FD3EAC90}" type="pres">
      <dgm:prSet presAssocID="{153A7FFE-DCB7-42A4-AECC-51309B050E26}" presName="textA" presStyleLbl="revTx" presStyleIdx="2" presStyleCnt="6">
        <dgm:presLayoutVars>
          <dgm:bulletEnabled val="1"/>
        </dgm:presLayoutVars>
      </dgm:prSet>
      <dgm:spPr/>
    </dgm:pt>
    <dgm:pt modelId="{CC9137CB-8FB5-461A-85F4-6784660CFE5C}" type="pres">
      <dgm:prSet presAssocID="{153A7FFE-DCB7-42A4-AECC-51309B050E26}" presName="circleA" presStyleLbl="node1" presStyleIdx="2" presStyleCnt="6"/>
      <dgm:spPr>
        <a:solidFill>
          <a:schemeClr val="accent1">
            <a:lumMod val="60000"/>
            <a:lumOff val="40000"/>
          </a:schemeClr>
        </a:solidFill>
        <a:ln>
          <a:noFill/>
        </a:ln>
        <a:effectLst>
          <a:glow rad="228600">
            <a:schemeClr val="bg1">
              <a:alpha val="40000"/>
            </a:schemeClr>
          </a:glow>
        </a:effectLst>
      </dgm:spPr>
    </dgm:pt>
    <dgm:pt modelId="{B057DD06-9A18-4BE0-92D1-7AEEBBF57E9E}" type="pres">
      <dgm:prSet presAssocID="{153A7FFE-DCB7-42A4-AECC-51309B050E26}" presName="spaceA" presStyleCnt="0"/>
      <dgm:spPr/>
    </dgm:pt>
    <dgm:pt modelId="{98289F8D-75D3-4B55-943A-E3F4FA0CF9D0}" type="pres">
      <dgm:prSet presAssocID="{B65CCBD8-7397-4CD9-8B0A-B71ED7A88FBF}" presName="space" presStyleCnt="0"/>
      <dgm:spPr/>
    </dgm:pt>
    <dgm:pt modelId="{AC2143F0-2CB7-4486-851F-30029D3CCA3D}" type="pres">
      <dgm:prSet presAssocID="{65B647F3-B091-4019-88BB-853E47235F24}" presName="compositeB" presStyleCnt="0"/>
      <dgm:spPr/>
    </dgm:pt>
    <dgm:pt modelId="{DBB53341-D2E9-4FBF-8297-2C6A5C1CFCF0}" type="pres">
      <dgm:prSet presAssocID="{65B647F3-B091-4019-88BB-853E47235F24}" presName="textB" presStyleLbl="revTx" presStyleIdx="3" presStyleCnt="6">
        <dgm:presLayoutVars>
          <dgm:bulletEnabled val="1"/>
        </dgm:presLayoutVars>
      </dgm:prSet>
      <dgm:spPr/>
    </dgm:pt>
    <dgm:pt modelId="{AB6E5690-1147-42E9-A5F4-C183F8C62B31}" type="pres">
      <dgm:prSet presAssocID="{65B647F3-B091-4019-88BB-853E47235F24}" presName="circleB" presStyleLbl="node1" presStyleIdx="3" presStyleCnt="6"/>
      <dgm:spPr>
        <a:solidFill>
          <a:schemeClr val="accent1">
            <a:lumMod val="60000"/>
            <a:lumOff val="40000"/>
          </a:schemeClr>
        </a:solidFill>
        <a:ln>
          <a:noFill/>
        </a:ln>
        <a:effectLst>
          <a:glow rad="228600">
            <a:schemeClr val="bg1">
              <a:alpha val="40000"/>
            </a:schemeClr>
          </a:glow>
        </a:effectLst>
      </dgm:spPr>
    </dgm:pt>
    <dgm:pt modelId="{F35C9F33-6EE7-4B11-B94C-AD7B7C606B23}" type="pres">
      <dgm:prSet presAssocID="{65B647F3-B091-4019-88BB-853E47235F24}" presName="spaceB" presStyleCnt="0"/>
      <dgm:spPr/>
    </dgm:pt>
    <dgm:pt modelId="{4250FE10-7CA1-4C3F-BD96-82EB5D7FD2D3}" type="pres">
      <dgm:prSet presAssocID="{9E62CCAB-A2B0-4F77-BDA8-981FF441CC25}" presName="space" presStyleCnt="0"/>
      <dgm:spPr/>
    </dgm:pt>
    <dgm:pt modelId="{B4468919-28F0-4328-AA46-C7E4BDFEDBD0}" type="pres">
      <dgm:prSet presAssocID="{904A1605-B138-4A1E-A023-850B018F4CD7}" presName="compositeA" presStyleCnt="0"/>
      <dgm:spPr/>
    </dgm:pt>
    <dgm:pt modelId="{CF0F33F7-F202-4991-8BD4-B980EE249EED}" type="pres">
      <dgm:prSet presAssocID="{904A1605-B138-4A1E-A023-850B018F4CD7}" presName="textA" presStyleLbl="revTx" presStyleIdx="4" presStyleCnt="6">
        <dgm:presLayoutVars>
          <dgm:bulletEnabled val="1"/>
        </dgm:presLayoutVars>
      </dgm:prSet>
      <dgm:spPr/>
    </dgm:pt>
    <dgm:pt modelId="{B6ED9E71-EBC3-4085-A9AD-0E1040E2E0B4}" type="pres">
      <dgm:prSet presAssocID="{904A1605-B138-4A1E-A023-850B018F4CD7}" presName="circleA" presStyleLbl="node1" presStyleIdx="4" presStyleCnt="6"/>
      <dgm:spPr>
        <a:solidFill>
          <a:schemeClr val="accent1">
            <a:lumMod val="60000"/>
            <a:lumOff val="40000"/>
          </a:schemeClr>
        </a:solidFill>
        <a:ln>
          <a:noFill/>
        </a:ln>
        <a:effectLst>
          <a:glow rad="228600">
            <a:schemeClr val="bg1">
              <a:alpha val="40000"/>
            </a:schemeClr>
          </a:glow>
        </a:effectLst>
      </dgm:spPr>
    </dgm:pt>
    <dgm:pt modelId="{4323A31A-897D-4CC1-A575-FC9E98A55F14}" type="pres">
      <dgm:prSet presAssocID="{904A1605-B138-4A1E-A023-850B018F4CD7}" presName="spaceA" presStyleCnt="0"/>
      <dgm:spPr/>
    </dgm:pt>
    <dgm:pt modelId="{5D37B77D-0B5A-4579-BA52-25F5340B9DC3}" type="pres">
      <dgm:prSet presAssocID="{25D77A78-08C3-4C97-8973-1C92310A7A69}" presName="space" presStyleCnt="0"/>
      <dgm:spPr/>
    </dgm:pt>
    <dgm:pt modelId="{A1BF6E6D-55E7-45E2-A1D4-8D3F647C3AC3}" type="pres">
      <dgm:prSet presAssocID="{807626DB-6847-458F-87F3-A8F83FB44DA6}" presName="compositeB" presStyleCnt="0"/>
      <dgm:spPr/>
    </dgm:pt>
    <dgm:pt modelId="{54F52064-67D0-4795-9802-60383A2E7623}" type="pres">
      <dgm:prSet presAssocID="{807626DB-6847-458F-87F3-A8F83FB44DA6}" presName="textB" presStyleLbl="revTx" presStyleIdx="5" presStyleCnt="6">
        <dgm:presLayoutVars>
          <dgm:bulletEnabled val="1"/>
        </dgm:presLayoutVars>
      </dgm:prSet>
      <dgm:spPr/>
    </dgm:pt>
    <dgm:pt modelId="{5B7EF4EF-4DC1-4565-88B1-0463CE4B22D6}" type="pres">
      <dgm:prSet presAssocID="{807626DB-6847-458F-87F3-A8F83FB44DA6}" presName="circleB" presStyleLbl="node1" presStyleIdx="5" presStyleCnt="6"/>
      <dgm:spPr>
        <a:solidFill>
          <a:schemeClr val="accent1">
            <a:lumMod val="60000"/>
            <a:lumOff val="40000"/>
          </a:schemeClr>
        </a:solidFill>
        <a:ln>
          <a:noFill/>
        </a:ln>
        <a:effectLst>
          <a:glow rad="228600">
            <a:schemeClr val="bg1">
              <a:alpha val="40000"/>
            </a:schemeClr>
          </a:glow>
        </a:effectLst>
      </dgm:spPr>
    </dgm:pt>
    <dgm:pt modelId="{81874D1F-691C-4643-A1EC-AC889A98C15C}" type="pres">
      <dgm:prSet presAssocID="{807626DB-6847-458F-87F3-A8F83FB44DA6}" presName="spaceB" presStyleCnt="0"/>
      <dgm:spPr/>
    </dgm:pt>
  </dgm:ptLst>
  <dgm:cxnLst>
    <dgm:cxn modelId="{7F5A4CFA-7267-448F-86C4-0941033C0ECC}" type="presOf" srcId="{807626DB-6847-458F-87F3-A8F83FB44DA6}" destId="{54F52064-67D0-4795-9802-60383A2E7623}" srcOrd="0" destOrd="0" presId="urn:microsoft.com/office/officeart/2005/8/layout/hProcess11"/>
    <dgm:cxn modelId="{B8E1ADF9-F891-47BC-BAD7-0F850F8F8CA7}" srcId="{6C76F377-DEDB-47DE-89CA-7ACD097F38EF}" destId="{807626DB-6847-458F-87F3-A8F83FB44DA6}" srcOrd="5" destOrd="0" parTransId="{72804ADE-E5BA-4298-9617-06B57858B898}" sibTransId="{77733AFF-CF4F-40A9-8F1E-2EBD91DC713E}"/>
    <dgm:cxn modelId="{7A73D5B7-A759-46AA-A513-CCD5B746275D}" type="presOf" srcId="{848E195E-B065-4D55-901D-C67868F09D8E}" destId="{8253F49A-E15F-454B-AF53-F868191B5D77}" srcOrd="0" destOrd="0" presId="urn:microsoft.com/office/officeart/2005/8/layout/hProcess11"/>
    <dgm:cxn modelId="{AC967258-7ABB-49E5-AB39-88D9B564C430}" srcId="{6C76F377-DEDB-47DE-89CA-7ACD097F38EF}" destId="{65B647F3-B091-4019-88BB-853E47235F24}" srcOrd="3" destOrd="0" parTransId="{51D52C18-4BCC-4C7D-B3D3-2012DD053698}" sibTransId="{9E62CCAB-A2B0-4F77-BDA8-981FF441CC25}"/>
    <dgm:cxn modelId="{C24068D3-06EE-4FCA-85A4-28DA6A2313D8}" type="presOf" srcId="{153A7FFE-DCB7-42A4-AECC-51309B050E26}" destId="{421DD41B-C3D3-4566-A499-DF36FD3EAC90}" srcOrd="0" destOrd="0" presId="urn:microsoft.com/office/officeart/2005/8/layout/hProcess11"/>
    <dgm:cxn modelId="{00CC25E6-C044-4E64-B108-368B233D92DB}" type="presOf" srcId="{6C76F377-DEDB-47DE-89CA-7ACD097F38EF}" destId="{9DB1033B-9FB6-45F9-AE24-2A3621612578}" srcOrd="0" destOrd="0" presId="urn:microsoft.com/office/officeart/2005/8/layout/hProcess11"/>
    <dgm:cxn modelId="{65B01E9B-D9A9-45D5-8D97-48C8C519F364}" type="presOf" srcId="{65B647F3-B091-4019-88BB-853E47235F24}" destId="{DBB53341-D2E9-4FBF-8297-2C6A5C1CFCF0}" srcOrd="0" destOrd="0" presId="urn:microsoft.com/office/officeart/2005/8/layout/hProcess11"/>
    <dgm:cxn modelId="{21CA201F-6EBF-4EA6-88B0-36F65EE78455}" type="presOf" srcId="{20D4CDDA-9B0C-4934-A711-706E195FD71A}" destId="{A007BB0E-9E78-42A5-9CC1-1B066372A412}" srcOrd="0" destOrd="0" presId="urn:microsoft.com/office/officeart/2005/8/layout/hProcess11"/>
    <dgm:cxn modelId="{C2337920-C8E1-43AB-8E9E-A4D10AFA9E27}" srcId="{6C76F377-DEDB-47DE-89CA-7ACD097F38EF}" destId="{848E195E-B065-4D55-901D-C67868F09D8E}" srcOrd="1" destOrd="0" parTransId="{D26556DB-3522-45F6-BBD2-0B1735857CEB}" sibTransId="{93173EA5-D150-45FC-9AE9-0B91DAA7F446}"/>
    <dgm:cxn modelId="{A5C11650-FE5A-46E2-BCA1-840EEB630FB7}" srcId="{6C76F377-DEDB-47DE-89CA-7ACD097F38EF}" destId="{153A7FFE-DCB7-42A4-AECC-51309B050E26}" srcOrd="2" destOrd="0" parTransId="{54F9FC9B-F767-41DE-A9CD-B88F577D7E09}" sibTransId="{B65CCBD8-7397-4CD9-8B0A-B71ED7A88FBF}"/>
    <dgm:cxn modelId="{6B0B2E36-B115-4538-8EC3-1A744E57A22E}" srcId="{6C76F377-DEDB-47DE-89CA-7ACD097F38EF}" destId="{20D4CDDA-9B0C-4934-A711-706E195FD71A}" srcOrd="0" destOrd="0" parTransId="{45C07919-841B-4D02-A684-7A6B79294936}" sibTransId="{2D19C796-6845-4062-AB7F-296BD41B5E3E}"/>
    <dgm:cxn modelId="{C4E7F8B2-A194-4F90-8030-98FF4DAC485A}" srcId="{6C76F377-DEDB-47DE-89CA-7ACD097F38EF}" destId="{904A1605-B138-4A1E-A023-850B018F4CD7}" srcOrd="4" destOrd="0" parTransId="{B921D1A7-D9C0-4B06-879A-1BAC2F0E278C}" sibTransId="{25D77A78-08C3-4C97-8973-1C92310A7A69}"/>
    <dgm:cxn modelId="{0767EB57-922E-4D3D-AAC3-376E40FD6DBE}" type="presOf" srcId="{904A1605-B138-4A1E-A023-850B018F4CD7}" destId="{CF0F33F7-F202-4991-8BD4-B980EE249EED}" srcOrd="0" destOrd="0" presId="urn:microsoft.com/office/officeart/2005/8/layout/hProcess11"/>
    <dgm:cxn modelId="{5977C2FB-D937-48E1-A3EB-33517330724E}" type="presParOf" srcId="{9DB1033B-9FB6-45F9-AE24-2A3621612578}" destId="{6DA58402-1083-4312-96D0-F898834FAD7D}" srcOrd="0" destOrd="0" presId="urn:microsoft.com/office/officeart/2005/8/layout/hProcess11"/>
    <dgm:cxn modelId="{1B4DD3E0-7CA4-449F-BA9F-7C39F0F6DD1B}" type="presParOf" srcId="{9DB1033B-9FB6-45F9-AE24-2A3621612578}" destId="{9837CFDD-73C9-4CEC-B05F-701F1ADF80C7}" srcOrd="1" destOrd="0" presId="urn:microsoft.com/office/officeart/2005/8/layout/hProcess11"/>
    <dgm:cxn modelId="{0C47FB33-B63D-464F-AAA3-628ECBE89122}" type="presParOf" srcId="{9837CFDD-73C9-4CEC-B05F-701F1ADF80C7}" destId="{5C0B1EDE-D696-48BF-98E9-C637AFEAAE9C}" srcOrd="0" destOrd="0" presId="urn:microsoft.com/office/officeart/2005/8/layout/hProcess11"/>
    <dgm:cxn modelId="{78947960-64D0-4E86-9F8A-5ACB6453FC09}" type="presParOf" srcId="{5C0B1EDE-D696-48BF-98E9-C637AFEAAE9C}" destId="{A007BB0E-9E78-42A5-9CC1-1B066372A412}" srcOrd="0" destOrd="0" presId="urn:microsoft.com/office/officeart/2005/8/layout/hProcess11"/>
    <dgm:cxn modelId="{FAADC8AC-40B8-463F-A7FC-D07FC88C4427}" type="presParOf" srcId="{5C0B1EDE-D696-48BF-98E9-C637AFEAAE9C}" destId="{11B1B649-0D1A-4B00-9A72-5CA4E6A699AF}" srcOrd="1" destOrd="0" presId="urn:microsoft.com/office/officeart/2005/8/layout/hProcess11"/>
    <dgm:cxn modelId="{994EA63E-4344-4E5B-888A-5C60B0771A38}" type="presParOf" srcId="{5C0B1EDE-D696-48BF-98E9-C637AFEAAE9C}" destId="{E5CB55C6-7558-42C0-8DAE-71E35F06BD28}" srcOrd="2" destOrd="0" presId="urn:microsoft.com/office/officeart/2005/8/layout/hProcess11"/>
    <dgm:cxn modelId="{DC497E35-FFC8-4A55-836D-655DE62E5AC2}" type="presParOf" srcId="{9837CFDD-73C9-4CEC-B05F-701F1ADF80C7}" destId="{C747B3DF-7721-4EFF-9BF1-4CA939F30281}" srcOrd="1" destOrd="0" presId="urn:microsoft.com/office/officeart/2005/8/layout/hProcess11"/>
    <dgm:cxn modelId="{3764ECCE-D784-4B0F-B92F-22DC7619CDEB}" type="presParOf" srcId="{9837CFDD-73C9-4CEC-B05F-701F1ADF80C7}" destId="{A91E6238-524D-47C8-BE1A-648DF27A5157}" srcOrd="2" destOrd="0" presId="urn:microsoft.com/office/officeart/2005/8/layout/hProcess11"/>
    <dgm:cxn modelId="{81809494-D033-4D65-B897-9944C663B6BF}" type="presParOf" srcId="{A91E6238-524D-47C8-BE1A-648DF27A5157}" destId="{8253F49A-E15F-454B-AF53-F868191B5D77}" srcOrd="0" destOrd="0" presId="urn:microsoft.com/office/officeart/2005/8/layout/hProcess11"/>
    <dgm:cxn modelId="{6EC40ACC-ACD4-4F7F-87F8-CD45E6F64C08}" type="presParOf" srcId="{A91E6238-524D-47C8-BE1A-648DF27A5157}" destId="{A8BBB22C-7911-48AA-BFBB-E702B0263DC7}" srcOrd="1" destOrd="0" presId="urn:microsoft.com/office/officeart/2005/8/layout/hProcess11"/>
    <dgm:cxn modelId="{8D6EF35C-07FD-44A6-AEA2-60C769E66442}" type="presParOf" srcId="{A91E6238-524D-47C8-BE1A-648DF27A5157}" destId="{067D44A5-3CCB-42DF-8B67-AE49A10E1DAA}" srcOrd="2" destOrd="0" presId="urn:microsoft.com/office/officeart/2005/8/layout/hProcess11"/>
    <dgm:cxn modelId="{BA7575FB-4FC9-40B3-BF9F-16D0135FAB50}" type="presParOf" srcId="{9837CFDD-73C9-4CEC-B05F-701F1ADF80C7}" destId="{C9711BFF-0D60-4DB8-92FA-D343122DC36D}" srcOrd="3" destOrd="0" presId="urn:microsoft.com/office/officeart/2005/8/layout/hProcess11"/>
    <dgm:cxn modelId="{24620BA7-F940-48AE-A028-F93C8C789854}" type="presParOf" srcId="{9837CFDD-73C9-4CEC-B05F-701F1ADF80C7}" destId="{93063FB9-3D55-43FA-8138-F06257963795}" srcOrd="4" destOrd="0" presId="urn:microsoft.com/office/officeart/2005/8/layout/hProcess11"/>
    <dgm:cxn modelId="{66623B30-7A7C-4D94-91CA-6307AA9B9B84}" type="presParOf" srcId="{93063FB9-3D55-43FA-8138-F06257963795}" destId="{421DD41B-C3D3-4566-A499-DF36FD3EAC90}" srcOrd="0" destOrd="0" presId="urn:microsoft.com/office/officeart/2005/8/layout/hProcess11"/>
    <dgm:cxn modelId="{0460BC3D-EB66-4507-857B-06DB55A25D80}" type="presParOf" srcId="{93063FB9-3D55-43FA-8138-F06257963795}" destId="{CC9137CB-8FB5-461A-85F4-6784660CFE5C}" srcOrd="1" destOrd="0" presId="urn:microsoft.com/office/officeart/2005/8/layout/hProcess11"/>
    <dgm:cxn modelId="{BBC00CBC-0925-4E78-B07F-88EC6772D76B}" type="presParOf" srcId="{93063FB9-3D55-43FA-8138-F06257963795}" destId="{B057DD06-9A18-4BE0-92D1-7AEEBBF57E9E}" srcOrd="2" destOrd="0" presId="urn:microsoft.com/office/officeart/2005/8/layout/hProcess11"/>
    <dgm:cxn modelId="{2659FFF0-28E8-4D8F-9F4C-7E51355E1106}" type="presParOf" srcId="{9837CFDD-73C9-4CEC-B05F-701F1ADF80C7}" destId="{98289F8D-75D3-4B55-943A-E3F4FA0CF9D0}" srcOrd="5" destOrd="0" presId="urn:microsoft.com/office/officeart/2005/8/layout/hProcess11"/>
    <dgm:cxn modelId="{3D0E604E-4F4D-463F-B32B-A21A588E958F}" type="presParOf" srcId="{9837CFDD-73C9-4CEC-B05F-701F1ADF80C7}" destId="{AC2143F0-2CB7-4486-851F-30029D3CCA3D}" srcOrd="6" destOrd="0" presId="urn:microsoft.com/office/officeart/2005/8/layout/hProcess11"/>
    <dgm:cxn modelId="{A38AFCC5-D459-4394-9F96-45B221C7587D}" type="presParOf" srcId="{AC2143F0-2CB7-4486-851F-30029D3CCA3D}" destId="{DBB53341-D2E9-4FBF-8297-2C6A5C1CFCF0}" srcOrd="0" destOrd="0" presId="urn:microsoft.com/office/officeart/2005/8/layout/hProcess11"/>
    <dgm:cxn modelId="{15222F00-4928-4C89-A804-65752DCB7136}" type="presParOf" srcId="{AC2143F0-2CB7-4486-851F-30029D3CCA3D}" destId="{AB6E5690-1147-42E9-A5F4-C183F8C62B31}" srcOrd="1" destOrd="0" presId="urn:microsoft.com/office/officeart/2005/8/layout/hProcess11"/>
    <dgm:cxn modelId="{F31746AA-4F75-491F-9A1E-643E5296AE35}" type="presParOf" srcId="{AC2143F0-2CB7-4486-851F-30029D3CCA3D}" destId="{F35C9F33-6EE7-4B11-B94C-AD7B7C606B23}" srcOrd="2" destOrd="0" presId="urn:microsoft.com/office/officeart/2005/8/layout/hProcess11"/>
    <dgm:cxn modelId="{F83705F0-1E9B-48EC-A642-A65312B04C5E}" type="presParOf" srcId="{9837CFDD-73C9-4CEC-B05F-701F1ADF80C7}" destId="{4250FE10-7CA1-4C3F-BD96-82EB5D7FD2D3}" srcOrd="7" destOrd="0" presId="urn:microsoft.com/office/officeart/2005/8/layout/hProcess11"/>
    <dgm:cxn modelId="{52C0DB3E-0D30-4102-B464-E8599266DDC2}" type="presParOf" srcId="{9837CFDD-73C9-4CEC-B05F-701F1ADF80C7}" destId="{B4468919-28F0-4328-AA46-C7E4BDFEDBD0}" srcOrd="8" destOrd="0" presId="urn:microsoft.com/office/officeart/2005/8/layout/hProcess11"/>
    <dgm:cxn modelId="{B0D3B59C-3659-489B-A192-19C57B98567E}" type="presParOf" srcId="{B4468919-28F0-4328-AA46-C7E4BDFEDBD0}" destId="{CF0F33F7-F202-4991-8BD4-B980EE249EED}" srcOrd="0" destOrd="0" presId="urn:microsoft.com/office/officeart/2005/8/layout/hProcess11"/>
    <dgm:cxn modelId="{48183557-55BC-4A6A-8C61-0DBCC8FEF272}" type="presParOf" srcId="{B4468919-28F0-4328-AA46-C7E4BDFEDBD0}" destId="{B6ED9E71-EBC3-4085-A9AD-0E1040E2E0B4}" srcOrd="1" destOrd="0" presId="urn:microsoft.com/office/officeart/2005/8/layout/hProcess11"/>
    <dgm:cxn modelId="{DB8F151D-F8F8-41D7-AC5A-B7325F178AC6}" type="presParOf" srcId="{B4468919-28F0-4328-AA46-C7E4BDFEDBD0}" destId="{4323A31A-897D-4CC1-A575-FC9E98A55F14}" srcOrd="2" destOrd="0" presId="urn:microsoft.com/office/officeart/2005/8/layout/hProcess11"/>
    <dgm:cxn modelId="{D6388CC2-DB4E-4A45-95B4-5932E349F529}" type="presParOf" srcId="{9837CFDD-73C9-4CEC-B05F-701F1ADF80C7}" destId="{5D37B77D-0B5A-4579-BA52-25F5340B9DC3}" srcOrd="9" destOrd="0" presId="urn:microsoft.com/office/officeart/2005/8/layout/hProcess11"/>
    <dgm:cxn modelId="{9AC9B99C-0532-4C27-B0C8-2325B5D399C9}" type="presParOf" srcId="{9837CFDD-73C9-4CEC-B05F-701F1ADF80C7}" destId="{A1BF6E6D-55E7-45E2-A1D4-8D3F647C3AC3}" srcOrd="10" destOrd="0" presId="urn:microsoft.com/office/officeart/2005/8/layout/hProcess11"/>
    <dgm:cxn modelId="{475CFF08-E613-4951-BDC6-A3571296E164}" type="presParOf" srcId="{A1BF6E6D-55E7-45E2-A1D4-8D3F647C3AC3}" destId="{54F52064-67D0-4795-9802-60383A2E7623}" srcOrd="0" destOrd="0" presId="urn:microsoft.com/office/officeart/2005/8/layout/hProcess11"/>
    <dgm:cxn modelId="{0B572840-738C-41CE-BA0C-3AF94976A471}" type="presParOf" srcId="{A1BF6E6D-55E7-45E2-A1D4-8D3F647C3AC3}" destId="{5B7EF4EF-4DC1-4565-88B1-0463CE4B22D6}" srcOrd="1" destOrd="0" presId="urn:microsoft.com/office/officeart/2005/8/layout/hProcess11"/>
    <dgm:cxn modelId="{1171DA9E-3431-4B96-A954-FFB1D4973228}" type="presParOf" srcId="{A1BF6E6D-55E7-45E2-A1D4-8D3F647C3AC3}" destId="{81874D1F-691C-4643-A1EC-AC889A98C15C}"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58402-1083-4312-96D0-F898834FAD7D}">
      <dsp:nvSpPr>
        <dsp:cNvPr id="0" name=""/>
        <dsp:cNvSpPr/>
      </dsp:nvSpPr>
      <dsp:spPr>
        <a:xfrm>
          <a:off x="0" y="1092221"/>
          <a:ext cx="11567867" cy="1456295"/>
        </a:xfrm>
        <a:prstGeom prst="notchedRightArrow">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dsp:style>
    </dsp:sp>
    <dsp:sp modelId="{A007BB0E-9E78-42A5-9CC1-1B066372A412}">
      <dsp:nvSpPr>
        <dsp:cNvPr id="0" name=""/>
        <dsp:cNvSpPr/>
      </dsp:nvSpPr>
      <dsp:spPr>
        <a:xfrm>
          <a:off x="2859"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Tinkerer</a:t>
          </a:r>
        </a:p>
      </dsp:txBody>
      <dsp:txXfrm>
        <a:off x="2859" y="0"/>
        <a:ext cx="1664857" cy="1456295"/>
      </dsp:txXfrm>
    </dsp:sp>
    <dsp:sp modelId="{11B1B649-0D1A-4B00-9A72-5CA4E6A699AF}">
      <dsp:nvSpPr>
        <dsp:cNvPr id="0" name=""/>
        <dsp:cNvSpPr/>
      </dsp:nvSpPr>
      <dsp:spPr>
        <a:xfrm>
          <a:off x="653251"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8253F49A-E15F-454B-AF53-F868191B5D77}">
      <dsp:nvSpPr>
        <dsp:cNvPr id="0" name=""/>
        <dsp:cNvSpPr/>
      </dsp:nvSpPr>
      <dsp:spPr>
        <a:xfrm>
          <a:off x="1750960"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Education</a:t>
          </a:r>
        </a:p>
      </dsp:txBody>
      <dsp:txXfrm>
        <a:off x="1750960" y="2184443"/>
        <a:ext cx="1664857" cy="1456295"/>
      </dsp:txXfrm>
    </dsp:sp>
    <dsp:sp modelId="{A8BBB22C-7911-48AA-BFBB-E702B0263DC7}">
      <dsp:nvSpPr>
        <dsp:cNvPr id="0" name=""/>
        <dsp:cNvSpPr/>
      </dsp:nvSpPr>
      <dsp:spPr>
        <a:xfrm>
          <a:off x="2401352"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421DD41B-C3D3-4566-A499-DF36FD3EAC90}">
      <dsp:nvSpPr>
        <dsp:cNvPr id="0" name=""/>
        <dsp:cNvSpPr/>
      </dsp:nvSpPr>
      <dsp:spPr>
        <a:xfrm>
          <a:off x="3499061"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Hobbyist</a:t>
          </a:r>
        </a:p>
      </dsp:txBody>
      <dsp:txXfrm>
        <a:off x="3499061" y="0"/>
        <a:ext cx="1664857" cy="1456295"/>
      </dsp:txXfrm>
    </dsp:sp>
    <dsp:sp modelId="{CC9137CB-8FB5-461A-85F4-6784660CFE5C}">
      <dsp:nvSpPr>
        <dsp:cNvPr id="0" name=""/>
        <dsp:cNvSpPr/>
      </dsp:nvSpPr>
      <dsp:spPr>
        <a:xfrm>
          <a:off x="4149453"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DBB53341-D2E9-4FBF-8297-2C6A5C1CFCF0}">
      <dsp:nvSpPr>
        <dsp:cNvPr id="0" name=""/>
        <dsp:cNvSpPr/>
      </dsp:nvSpPr>
      <dsp:spPr>
        <a:xfrm>
          <a:off x="5247162"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err="1"/>
            <a:t>Prototyper</a:t>
          </a:r>
          <a:endParaRPr lang="en-US" sz="1700" kern="1200" dirty="0"/>
        </a:p>
        <a:p>
          <a:pPr lvl="0" algn="ctr" defTabSz="755650">
            <a:lnSpc>
              <a:spcPct val="90000"/>
            </a:lnSpc>
            <a:spcBef>
              <a:spcPct val="0"/>
            </a:spcBef>
            <a:spcAft>
              <a:spcPct val="35000"/>
            </a:spcAft>
          </a:pPr>
          <a:r>
            <a:rPr lang="en-US" sz="1700" kern="1200" dirty="0"/>
            <a:t>(personal, Enterprise, etc.)</a:t>
          </a:r>
        </a:p>
      </dsp:txBody>
      <dsp:txXfrm>
        <a:off x="5247162" y="2184443"/>
        <a:ext cx="1664857" cy="1456295"/>
      </dsp:txXfrm>
    </dsp:sp>
    <dsp:sp modelId="{AB6E5690-1147-42E9-A5F4-C183F8C62B31}">
      <dsp:nvSpPr>
        <dsp:cNvPr id="0" name=""/>
        <dsp:cNvSpPr/>
      </dsp:nvSpPr>
      <dsp:spPr>
        <a:xfrm>
          <a:off x="58975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CF0F33F7-F202-4991-8BD4-B980EE249EED}">
      <dsp:nvSpPr>
        <dsp:cNvPr id="0" name=""/>
        <dsp:cNvSpPr/>
      </dsp:nvSpPr>
      <dsp:spPr>
        <a:xfrm>
          <a:off x="6995262" y="0"/>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dirty="0"/>
            <a:t>Small Scale Production / Crowd Funding</a:t>
          </a:r>
        </a:p>
      </dsp:txBody>
      <dsp:txXfrm>
        <a:off x="6995262" y="0"/>
        <a:ext cx="1664857" cy="1456295"/>
      </dsp:txXfrm>
    </dsp:sp>
    <dsp:sp modelId="{B6ED9E71-EBC3-4085-A9AD-0E1040E2E0B4}">
      <dsp:nvSpPr>
        <dsp:cNvPr id="0" name=""/>
        <dsp:cNvSpPr/>
      </dsp:nvSpPr>
      <dsp:spPr>
        <a:xfrm>
          <a:off x="7645654"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 modelId="{54F52064-67D0-4795-9802-60383A2E7623}">
      <dsp:nvSpPr>
        <dsp:cNvPr id="0" name=""/>
        <dsp:cNvSpPr/>
      </dsp:nvSpPr>
      <dsp:spPr>
        <a:xfrm>
          <a:off x="8743363" y="2184443"/>
          <a:ext cx="1664857" cy="145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dirty="0"/>
            <a:t>Large Scale Production/ Enterprise</a:t>
          </a:r>
        </a:p>
      </dsp:txBody>
      <dsp:txXfrm>
        <a:off x="8743363" y="2184443"/>
        <a:ext cx="1664857" cy="1456295"/>
      </dsp:txXfrm>
    </dsp:sp>
    <dsp:sp modelId="{5B7EF4EF-4DC1-4565-88B1-0463CE4B22D6}">
      <dsp:nvSpPr>
        <dsp:cNvPr id="0" name=""/>
        <dsp:cNvSpPr/>
      </dsp:nvSpPr>
      <dsp:spPr>
        <a:xfrm>
          <a:off x="9393755" y="1638332"/>
          <a:ext cx="364073" cy="364073"/>
        </a:xfrm>
        <a:prstGeom prst="ellipse">
          <a:avLst/>
        </a:prstGeom>
        <a:solidFill>
          <a:schemeClr val="accent1">
            <a:lumMod val="60000"/>
            <a:lumOff val="40000"/>
          </a:schemeClr>
        </a:solidFill>
        <a:ln w="10795" cap="flat" cmpd="sng" algn="ctr">
          <a:noFill/>
          <a:prstDash val="solid"/>
        </a:ln>
        <a:effectLst>
          <a:glow rad="228600">
            <a:schemeClr val="bg1">
              <a:alpha val="40000"/>
            </a:schemeClr>
          </a:glow>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3/22/2016 8:03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3/22/2016 8:03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free version of Windows 10 for small IoT Devices is called Windows 10 IoT Core. IoT Core is Windows, but without the desktop and shell components. Instead, your app owns the user interface</a:t>
            </a:r>
            <a:r>
              <a:rPr lang="en-US" baseline="0" dirty="0"/>
              <a:t> and experience.</a:t>
            </a:r>
          </a:p>
          <a:p>
            <a:endParaRPr lang="en-US" baseline="0" dirty="0"/>
          </a:p>
          <a:p>
            <a:r>
              <a:rPr lang="en-US" baseline="0" dirty="0"/>
              <a:t>Windows 10 IoT Core runs a single foreground app at a time, however, you can create long-running background tasks which run concurrently with your app.</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283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answer the “why” of</a:t>
            </a:r>
            <a:r>
              <a:rPr lang="en-US" baseline="0" dirty="0"/>
              <a:t> IoT core and of makers in general)</a:t>
            </a:r>
          </a:p>
          <a:p>
            <a:endParaRPr lang="en-US" baseline="0" dirty="0"/>
          </a:p>
          <a:p>
            <a:r>
              <a:rPr lang="en-US" dirty="0"/>
              <a:t>“Microsoft views making as a continuum,</a:t>
            </a:r>
            <a:r>
              <a:rPr lang="en-US" baseline="0" dirty="0"/>
              <a:t> starting from tinkerers and education through to hobbyists, pre-production, prototyping, production, and more. It’s not just about a student in school, but also about the person prototyping the next cool product at a fortune 500. Windows 10 IoT Core has been designed for all of these makers.”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B4DD44D-3C56-441C-A243-2430F09F9BC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6825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in follow-on lab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53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229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a follow-on to this lab, we also have the Azure IoT lab. In that, you’ll learn how to use the Raspberry Pi to send sensor data to IoT Hub and process it using other Azure IoT services.</a:t>
            </a:r>
          </a:p>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get to this slide no later than 10 minutes into the session</a:t>
            </a:r>
          </a:p>
          <a:p>
            <a:endParaRPr lang="en-US" dirty="0"/>
          </a:p>
          <a:p>
            <a:r>
              <a:rPr lang="en-US" dirty="0"/>
              <a:t>Show how to get to the lab</a:t>
            </a:r>
            <a:r>
              <a:rPr lang="en-US" baseline="0" dirty="0"/>
              <a:t> on the workstation, and then leave this slide up on the projector.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54298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 into the session (10 minutes after end of presentation)</a:t>
            </a:r>
          </a:p>
          <a:p>
            <a:endParaRPr lang="en-US" dirty="0"/>
          </a:p>
          <a:p>
            <a:r>
              <a:rPr lang="en-US" dirty="0"/>
              <a:t>If</a:t>
            </a:r>
            <a:r>
              <a:rPr lang="en-US" baseline="0" dirty="0"/>
              <a:t> it looks like more than a few people are having problems, do a deploy from the podium. Anyone interested can watch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9003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 into the session (half hour after the presentation 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699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20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383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just a few years ago, the uses for IoT were pretty limited. Mostly smart embedded devices doing PC-like things, as well as many of the scenarios carried over from decades of embedded computing.”</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our free client operating</a:t>
            </a:r>
            <a:r>
              <a:rPr lang="en-US" baseline="0" dirty="0"/>
              <a:t> system</a:t>
            </a:r>
            <a:r>
              <a:rPr lang="en-US" dirty="0"/>
              <a:t> that addresses part</a:t>
            </a:r>
            <a:r>
              <a:rPr lang="en-US" baseline="0" dirty="0"/>
              <a:t> of this category: Windows 10 IoT Core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916" rtl="0" eaLnBrk="1" fontAlgn="auto" latinLnBrk="0" hangingPunct="1">
              <a:lnSpc>
                <a:spcPct val="90000"/>
              </a:lnSpc>
              <a:spcBef>
                <a:spcPts val="0"/>
              </a:spcBef>
              <a:spcAft>
                <a:spcPts val="340"/>
              </a:spcAft>
              <a:buClrTx/>
              <a:buSzTx/>
              <a:buFontTx/>
              <a:buNone/>
              <a:tabLst/>
              <a:defRPr/>
            </a:pPr>
            <a:r>
              <a:rPr lang="en-US" baseline="0" dirty="0"/>
              <a:t>“With Windows 10, we’ve taken our best work from Desktop, Windows Phone, and Xbox merged it into a single core operating system with a tailored experience for each device. Windows 10 runs on everything from Phone to laptop to desktop to IoT devices and </a:t>
            </a:r>
            <a:r>
              <a:rPr lang="en-US" baseline="0" dirty="0" err="1"/>
              <a:t>Hololens</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01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developers, the most exciting part of unifying Windows is the Universal Windows Platform (UWP) programming model. UWP defines a full set of APIs supported by languages including C++, C#/VB, and JavaScript. Additionally, for IoT apps and more, we’ve added support for Wiring, Python, and Node.js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apps you write are not just source compatible, but are binary compatible (within processor family) across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445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“Windows 10 for IoT is officially available</a:t>
            </a:r>
            <a:r>
              <a:rPr lang="en-US" baseline="0" dirty="0"/>
              <a:t> on three families of boards:</a:t>
            </a:r>
          </a:p>
          <a:p>
            <a:endParaRPr lang="en-US" baseline="0" dirty="0"/>
          </a:p>
          <a:p>
            <a:r>
              <a:rPr lang="en-US" baseline="0" dirty="0"/>
              <a:t>Raspberry Pi 2 and 3</a:t>
            </a:r>
          </a:p>
          <a:p>
            <a:r>
              <a:rPr lang="en-US" baseline="0" dirty="0" err="1"/>
              <a:t>Minnowboard</a:t>
            </a:r>
            <a:r>
              <a:rPr lang="en-US" baseline="0" dirty="0"/>
              <a:t> Max (essentially the guts of a tablet)</a:t>
            </a:r>
          </a:p>
          <a:p>
            <a:r>
              <a:rPr lang="en-US" baseline="0" dirty="0" err="1"/>
              <a:t>Dragonboard</a:t>
            </a:r>
            <a:r>
              <a:rPr lang="en-US" baseline="0" dirty="0"/>
              <a:t> (essentially the guts of a phone)</a:t>
            </a:r>
          </a:p>
          <a:p>
            <a:endParaRPr lang="en-US" baseline="0" dirty="0"/>
          </a:p>
          <a:p>
            <a:r>
              <a:rPr lang="en-US" baseline="0" dirty="0"/>
              <a:t>Additionally, companies like </a:t>
            </a:r>
            <a:r>
              <a:rPr lang="en-US" baseline="0" dirty="0" err="1"/>
              <a:t>Toradex</a:t>
            </a:r>
            <a:r>
              <a:rPr lang="en-US" baseline="0" dirty="0"/>
              <a:t> have ported Windows 10 IoT Core to modules running other processors, like the </a:t>
            </a:r>
            <a:r>
              <a:rPr lang="en-US" baseline="0" dirty="0" err="1"/>
              <a:t>Nvidia</a:t>
            </a:r>
            <a:r>
              <a:rPr lang="en-US" baseline="0" dirty="0"/>
              <a:t> </a:t>
            </a:r>
            <a:r>
              <a:rPr lang="en-US" baseline="0" dirty="0" err="1"/>
              <a:t>Tegra</a:t>
            </a:r>
            <a:r>
              <a:rPr lang="en-US" baseline="0" dirty="0"/>
              <a:t> 3.</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Part of UWP is our programming model for IoT. When targeting these devices with Windows 10 IoT Core, you get low-level access to GPIO, PWM, SPI, I2C, and more.”</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98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119.png"/></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4.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jpe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112101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...with a consistent programming model</a:t>
            </a:r>
          </a:p>
        </p:txBody>
      </p:sp>
      <p:sp>
        <p:nvSpPr>
          <p:cNvPr id="16" name="Freeform 15"/>
          <p:cNvSpPr>
            <a:spLocks noChangeAspect="1"/>
          </p:cNvSpPr>
          <p:nvPr/>
        </p:nvSpPr>
        <p:spPr bwMode="black">
          <a:xfrm flipH="1">
            <a:off x="2688075" y="2236811"/>
            <a:ext cx="1171532" cy="751871"/>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932563">
              <a:defRPr/>
            </a:pPr>
            <a:endParaRPr lang="en-US" dirty="0">
              <a:solidFill>
                <a:srgbClr val="505050"/>
              </a:solidFill>
              <a:latin typeface="Segoe UI"/>
            </a:endParaRPr>
          </a:p>
        </p:txBody>
      </p:sp>
      <p:sp>
        <p:nvSpPr>
          <p:cNvPr id="17" name="Freeform 13"/>
          <p:cNvSpPr>
            <a:spLocks noChangeAspect="1" noEditPoints="1"/>
          </p:cNvSpPr>
          <p:nvPr/>
        </p:nvSpPr>
        <p:spPr bwMode="black">
          <a:xfrm>
            <a:off x="6261160" y="2284157"/>
            <a:ext cx="447540" cy="840303"/>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 name="Freeform 107"/>
          <p:cNvSpPr>
            <a:spLocks noChangeAspect="1" noEditPoints="1"/>
          </p:cNvSpPr>
          <p:nvPr/>
        </p:nvSpPr>
        <p:spPr bwMode="black">
          <a:xfrm>
            <a:off x="10391632" y="2408349"/>
            <a:ext cx="836809" cy="583699"/>
          </a:xfrm>
          <a:custGeom>
            <a:avLst/>
            <a:gdLst>
              <a:gd name="T0" fmla="*/ 86 w 98"/>
              <a:gd name="T1" fmla="*/ 21 h 68"/>
              <a:gd name="T2" fmla="*/ 83 w 98"/>
              <a:gd name="T3" fmla="*/ 18 h 68"/>
              <a:gd name="T4" fmla="*/ 86 w 98"/>
              <a:gd name="T5" fmla="*/ 15 h 68"/>
              <a:gd name="T6" fmla="*/ 89 w 98"/>
              <a:gd name="T7" fmla="*/ 18 h 68"/>
              <a:gd name="T8" fmla="*/ 86 w 98"/>
              <a:gd name="T9" fmla="*/ 21 h 68"/>
              <a:gd name="T10" fmla="*/ 78 w 98"/>
              <a:gd name="T11" fmla="*/ 14 h 68"/>
              <a:gd name="T12" fmla="*/ 75 w 98"/>
              <a:gd name="T13" fmla="*/ 11 h 68"/>
              <a:gd name="T14" fmla="*/ 78 w 98"/>
              <a:gd name="T15" fmla="*/ 8 h 68"/>
              <a:gd name="T16" fmla="*/ 81 w 98"/>
              <a:gd name="T17" fmla="*/ 11 h 68"/>
              <a:gd name="T18" fmla="*/ 78 w 98"/>
              <a:gd name="T19" fmla="*/ 14 h 68"/>
              <a:gd name="T20" fmla="*/ 78 w 98"/>
              <a:gd name="T21" fmla="*/ 29 h 68"/>
              <a:gd name="T22" fmla="*/ 75 w 98"/>
              <a:gd name="T23" fmla="*/ 26 h 68"/>
              <a:gd name="T24" fmla="*/ 78 w 98"/>
              <a:gd name="T25" fmla="*/ 23 h 68"/>
              <a:gd name="T26" fmla="*/ 81 w 98"/>
              <a:gd name="T27" fmla="*/ 26 h 68"/>
              <a:gd name="T28" fmla="*/ 78 w 98"/>
              <a:gd name="T29" fmla="*/ 29 h 68"/>
              <a:gd name="T30" fmla="*/ 70 w 98"/>
              <a:gd name="T31" fmla="*/ 21 h 68"/>
              <a:gd name="T32" fmla="*/ 67 w 98"/>
              <a:gd name="T33" fmla="*/ 18 h 68"/>
              <a:gd name="T34" fmla="*/ 70 w 98"/>
              <a:gd name="T35" fmla="*/ 15 h 68"/>
              <a:gd name="T36" fmla="*/ 73 w 98"/>
              <a:gd name="T37" fmla="*/ 18 h 68"/>
              <a:gd name="T38" fmla="*/ 70 w 98"/>
              <a:gd name="T39" fmla="*/ 21 h 68"/>
              <a:gd name="T40" fmla="*/ 63 w 98"/>
              <a:gd name="T41" fmla="*/ 42 h 68"/>
              <a:gd name="T42" fmla="*/ 56 w 98"/>
              <a:gd name="T43" fmla="*/ 36 h 68"/>
              <a:gd name="T44" fmla="*/ 63 w 98"/>
              <a:gd name="T45" fmla="*/ 29 h 68"/>
              <a:gd name="T46" fmla="*/ 69 w 98"/>
              <a:gd name="T47" fmla="*/ 36 h 68"/>
              <a:gd name="T48" fmla="*/ 63 w 98"/>
              <a:gd name="T49" fmla="*/ 42 h 68"/>
              <a:gd name="T50" fmla="*/ 49 w 98"/>
              <a:gd name="T51" fmla="*/ 25 h 68"/>
              <a:gd name="T52" fmla="*/ 43 w 98"/>
              <a:gd name="T53" fmla="*/ 19 h 68"/>
              <a:gd name="T54" fmla="*/ 49 w 98"/>
              <a:gd name="T55" fmla="*/ 13 h 68"/>
              <a:gd name="T56" fmla="*/ 55 w 98"/>
              <a:gd name="T57" fmla="*/ 19 h 68"/>
              <a:gd name="T58" fmla="*/ 49 w 98"/>
              <a:gd name="T59" fmla="*/ 25 h 68"/>
              <a:gd name="T60" fmla="*/ 34 w 98"/>
              <a:gd name="T61" fmla="*/ 44 h 68"/>
              <a:gd name="T62" fmla="*/ 25 w 98"/>
              <a:gd name="T63" fmla="*/ 36 h 68"/>
              <a:gd name="T64" fmla="*/ 34 w 98"/>
              <a:gd name="T65" fmla="*/ 27 h 68"/>
              <a:gd name="T66" fmla="*/ 43 w 98"/>
              <a:gd name="T67" fmla="*/ 36 h 68"/>
              <a:gd name="T68" fmla="*/ 34 w 98"/>
              <a:gd name="T69" fmla="*/ 44 h 68"/>
              <a:gd name="T70" fmla="*/ 20 w 98"/>
              <a:gd name="T71" fmla="*/ 25 h 68"/>
              <a:gd name="T72" fmla="*/ 13 w 98"/>
              <a:gd name="T73" fmla="*/ 18 h 68"/>
              <a:gd name="T74" fmla="*/ 20 w 98"/>
              <a:gd name="T75" fmla="*/ 11 h 68"/>
              <a:gd name="T76" fmla="*/ 26 w 98"/>
              <a:gd name="T77" fmla="*/ 18 h 68"/>
              <a:gd name="T78" fmla="*/ 20 w 98"/>
              <a:gd name="T79" fmla="*/ 25 h 68"/>
              <a:gd name="T80" fmla="*/ 89 w 98"/>
              <a:gd name="T81" fmla="*/ 14 h 68"/>
              <a:gd name="T82" fmla="*/ 83 w 98"/>
              <a:gd name="T83" fmla="*/ 5 h 68"/>
              <a:gd name="T84" fmla="*/ 83 w 98"/>
              <a:gd name="T85" fmla="*/ 3 h 68"/>
              <a:gd name="T86" fmla="*/ 70 w 98"/>
              <a:gd name="T87" fmla="*/ 1 h 68"/>
              <a:gd name="T88" fmla="*/ 70 w 98"/>
              <a:gd name="T89" fmla="*/ 2 h 68"/>
              <a:gd name="T90" fmla="*/ 49 w 98"/>
              <a:gd name="T91" fmla="*/ 9 h 68"/>
              <a:gd name="T92" fmla="*/ 28 w 98"/>
              <a:gd name="T93" fmla="*/ 2 h 68"/>
              <a:gd name="T94" fmla="*/ 28 w 98"/>
              <a:gd name="T95" fmla="*/ 1 h 68"/>
              <a:gd name="T96" fmla="*/ 15 w 98"/>
              <a:gd name="T97" fmla="*/ 3 h 68"/>
              <a:gd name="T98" fmla="*/ 15 w 98"/>
              <a:gd name="T99" fmla="*/ 5 h 68"/>
              <a:gd name="T100" fmla="*/ 9 w 98"/>
              <a:gd name="T101" fmla="*/ 14 h 68"/>
              <a:gd name="T102" fmla="*/ 2 w 98"/>
              <a:gd name="T103" fmla="*/ 54 h 68"/>
              <a:gd name="T104" fmla="*/ 10 w 98"/>
              <a:gd name="T105" fmla="*/ 67 h 68"/>
              <a:gd name="T106" fmla="*/ 28 w 98"/>
              <a:gd name="T107" fmla="*/ 53 h 68"/>
              <a:gd name="T108" fmla="*/ 70 w 98"/>
              <a:gd name="T109" fmla="*/ 53 h 68"/>
              <a:gd name="T110" fmla="*/ 88 w 98"/>
              <a:gd name="T111" fmla="*/ 67 h 68"/>
              <a:gd name="T112" fmla="*/ 96 w 98"/>
              <a:gd name="T113" fmla="*/ 54 h 68"/>
              <a:gd name="T114" fmla="*/ 89 w 98"/>
              <a:gd name="T115"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8" h="68">
                <a:moveTo>
                  <a:pt x="86" y="21"/>
                </a:moveTo>
                <a:cubicBezTo>
                  <a:pt x="84" y="21"/>
                  <a:pt x="83" y="20"/>
                  <a:pt x="83" y="18"/>
                </a:cubicBezTo>
                <a:cubicBezTo>
                  <a:pt x="83" y="17"/>
                  <a:pt x="84" y="15"/>
                  <a:pt x="86" y="15"/>
                </a:cubicBezTo>
                <a:cubicBezTo>
                  <a:pt x="87" y="15"/>
                  <a:pt x="89" y="17"/>
                  <a:pt x="89" y="18"/>
                </a:cubicBezTo>
                <a:cubicBezTo>
                  <a:pt x="89" y="20"/>
                  <a:pt x="87" y="21"/>
                  <a:pt x="86" y="21"/>
                </a:cubicBezTo>
                <a:moveTo>
                  <a:pt x="78" y="14"/>
                </a:moveTo>
                <a:cubicBezTo>
                  <a:pt x="76" y="14"/>
                  <a:pt x="75" y="12"/>
                  <a:pt x="75" y="11"/>
                </a:cubicBezTo>
                <a:cubicBezTo>
                  <a:pt x="75" y="9"/>
                  <a:pt x="76" y="8"/>
                  <a:pt x="78" y="8"/>
                </a:cubicBezTo>
                <a:cubicBezTo>
                  <a:pt x="80" y="8"/>
                  <a:pt x="81" y="9"/>
                  <a:pt x="81" y="11"/>
                </a:cubicBezTo>
                <a:cubicBezTo>
                  <a:pt x="81" y="12"/>
                  <a:pt x="80" y="14"/>
                  <a:pt x="78" y="14"/>
                </a:cubicBezTo>
                <a:moveTo>
                  <a:pt x="78" y="29"/>
                </a:moveTo>
                <a:cubicBezTo>
                  <a:pt x="76" y="29"/>
                  <a:pt x="75" y="27"/>
                  <a:pt x="75" y="26"/>
                </a:cubicBezTo>
                <a:cubicBezTo>
                  <a:pt x="75" y="24"/>
                  <a:pt x="76" y="23"/>
                  <a:pt x="78" y="23"/>
                </a:cubicBezTo>
                <a:cubicBezTo>
                  <a:pt x="80" y="23"/>
                  <a:pt x="81" y="24"/>
                  <a:pt x="81" y="26"/>
                </a:cubicBezTo>
                <a:cubicBezTo>
                  <a:pt x="81" y="27"/>
                  <a:pt x="80" y="29"/>
                  <a:pt x="78" y="29"/>
                </a:cubicBezTo>
                <a:moveTo>
                  <a:pt x="70" y="21"/>
                </a:moveTo>
                <a:cubicBezTo>
                  <a:pt x="68" y="21"/>
                  <a:pt x="67" y="20"/>
                  <a:pt x="67" y="18"/>
                </a:cubicBezTo>
                <a:cubicBezTo>
                  <a:pt x="67" y="17"/>
                  <a:pt x="68" y="15"/>
                  <a:pt x="70" y="15"/>
                </a:cubicBezTo>
                <a:cubicBezTo>
                  <a:pt x="72" y="15"/>
                  <a:pt x="73" y="17"/>
                  <a:pt x="73" y="18"/>
                </a:cubicBezTo>
                <a:cubicBezTo>
                  <a:pt x="73" y="20"/>
                  <a:pt x="72" y="21"/>
                  <a:pt x="70" y="21"/>
                </a:cubicBezTo>
                <a:moveTo>
                  <a:pt x="63" y="42"/>
                </a:moveTo>
                <a:cubicBezTo>
                  <a:pt x="59" y="42"/>
                  <a:pt x="56" y="39"/>
                  <a:pt x="56" y="36"/>
                </a:cubicBezTo>
                <a:cubicBezTo>
                  <a:pt x="56" y="32"/>
                  <a:pt x="59" y="29"/>
                  <a:pt x="63" y="29"/>
                </a:cubicBezTo>
                <a:cubicBezTo>
                  <a:pt x="66" y="29"/>
                  <a:pt x="69" y="32"/>
                  <a:pt x="69" y="36"/>
                </a:cubicBezTo>
                <a:cubicBezTo>
                  <a:pt x="69" y="39"/>
                  <a:pt x="66" y="42"/>
                  <a:pt x="63" y="42"/>
                </a:cubicBezTo>
                <a:moveTo>
                  <a:pt x="49" y="25"/>
                </a:moveTo>
                <a:cubicBezTo>
                  <a:pt x="46" y="25"/>
                  <a:pt x="43" y="22"/>
                  <a:pt x="43" y="19"/>
                </a:cubicBezTo>
                <a:cubicBezTo>
                  <a:pt x="43" y="15"/>
                  <a:pt x="46" y="13"/>
                  <a:pt x="49" y="13"/>
                </a:cubicBezTo>
                <a:cubicBezTo>
                  <a:pt x="52" y="13"/>
                  <a:pt x="55" y="15"/>
                  <a:pt x="55" y="19"/>
                </a:cubicBezTo>
                <a:cubicBezTo>
                  <a:pt x="55" y="22"/>
                  <a:pt x="52" y="25"/>
                  <a:pt x="49" y="25"/>
                </a:cubicBezTo>
                <a:moveTo>
                  <a:pt x="34" y="44"/>
                </a:moveTo>
                <a:cubicBezTo>
                  <a:pt x="29" y="44"/>
                  <a:pt x="25" y="40"/>
                  <a:pt x="25" y="36"/>
                </a:cubicBezTo>
                <a:cubicBezTo>
                  <a:pt x="25" y="31"/>
                  <a:pt x="29" y="27"/>
                  <a:pt x="34" y="27"/>
                </a:cubicBezTo>
                <a:cubicBezTo>
                  <a:pt x="39" y="27"/>
                  <a:pt x="43" y="31"/>
                  <a:pt x="43" y="36"/>
                </a:cubicBezTo>
                <a:cubicBezTo>
                  <a:pt x="43" y="40"/>
                  <a:pt x="39" y="44"/>
                  <a:pt x="34" y="44"/>
                </a:cubicBezTo>
                <a:moveTo>
                  <a:pt x="20" y="25"/>
                </a:moveTo>
                <a:cubicBezTo>
                  <a:pt x="16" y="25"/>
                  <a:pt x="13" y="22"/>
                  <a:pt x="13" y="18"/>
                </a:cubicBezTo>
                <a:cubicBezTo>
                  <a:pt x="13" y="14"/>
                  <a:pt x="16" y="11"/>
                  <a:pt x="20" y="11"/>
                </a:cubicBezTo>
                <a:cubicBezTo>
                  <a:pt x="23" y="11"/>
                  <a:pt x="26" y="14"/>
                  <a:pt x="26" y="18"/>
                </a:cubicBezTo>
                <a:cubicBezTo>
                  <a:pt x="26" y="22"/>
                  <a:pt x="23" y="25"/>
                  <a:pt x="20" y="25"/>
                </a:cubicBezTo>
                <a:moveTo>
                  <a:pt x="89" y="14"/>
                </a:moveTo>
                <a:cubicBezTo>
                  <a:pt x="88" y="11"/>
                  <a:pt x="86" y="7"/>
                  <a:pt x="83" y="5"/>
                </a:cubicBezTo>
                <a:cubicBezTo>
                  <a:pt x="83" y="3"/>
                  <a:pt x="83" y="3"/>
                  <a:pt x="83" y="3"/>
                </a:cubicBezTo>
                <a:cubicBezTo>
                  <a:pt x="79" y="0"/>
                  <a:pt x="70" y="1"/>
                  <a:pt x="70" y="1"/>
                </a:cubicBezTo>
                <a:cubicBezTo>
                  <a:pt x="70" y="2"/>
                  <a:pt x="70" y="2"/>
                  <a:pt x="70" y="2"/>
                </a:cubicBezTo>
                <a:cubicBezTo>
                  <a:pt x="63" y="3"/>
                  <a:pt x="64" y="9"/>
                  <a:pt x="49" y="9"/>
                </a:cubicBezTo>
                <a:cubicBezTo>
                  <a:pt x="34" y="9"/>
                  <a:pt x="35" y="3"/>
                  <a:pt x="28" y="2"/>
                </a:cubicBezTo>
                <a:cubicBezTo>
                  <a:pt x="28" y="1"/>
                  <a:pt x="28" y="1"/>
                  <a:pt x="28" y="1"/>
                </a:cubicBezTo>
                <a:cubicBezTo>
                  <a:pt x="28" y="1"/>
                  <a:pt x="19" y="0"/>
                  <a:pt x="15" y="3"/>
                </a:cubicBezTo>
                <a:cubicBezTo>
                  <a:pt x="15" y="5"/>
                  <a:pt x="15" y="5"/>
                  <a:pt x="15" y="5"/>
                </a:cubicBezTo>
                <a:cubicBezTo>
                  <a:pt x="12" y="7"/>
                  <a:pt x="10" y="11"/>
                  <a:pt x="9" y="14"/>
                </a:cubicBezTo>
                <a:cubicBezTo>
                  <a:pt x="5" y="21"/>
                  <a:pt x="0" y="40"/>
                  <a:pt x="2" y="54"/>
                </a:cubicBezTo>
                <a:cubicBezTo>
                  <a:pt x="3" y="65"/>
                  <a:pt x="5" y="67"/>
                  <a:pt x="10" y="67"/>
                </a:cubicBezTo>
                <a:cubicBezTo>
                  <a:pt x="15" y="68"/>
                  <a:pt x="22" y="58"/>
                  <a:pt x="28" y="53"/>
                </a:cubicBezTo>
                <a:cubicBezTo>
                  <a:pt x="36" y="48"/>
                  <a:pt x="62" y="48"/>
                  <a:pt x="70" y="53"/>
                </a:cubicBezTo>
                <a:cubicBezTo>
                  <a:pt x="76" y="58"/>
                  <a:pt x="83" y="68"/>
                  <a:pt x="88" y="67"/>
                </a:cubicBezTo>
                <a:cubicBezTo>
                  <a:pt x="93" y="67"/>
                  <a:pt x="95" y="65"/>
                  <a:pt x="96" y="54"/>
                </a:cubicBezTo>
                <a:cubicBezTo>
                  <a:pt x="98" y="40"/>
                  <a:pt x="93" y="21"/>
                  <a:pt x="89" y="14"/>
                </a:cubicBezTo>
              </a:path>
            </a:pathLst>
          </a:custGeom>
          <a:solidFill>
            <a:schemeClr val="tx1"/>
          </a:solidFill>
          <a:ln>
            <a:noFill/>
          </a:ln>
          <a:extLst/>
        </p:spPr>
        <p:txBody>
          <a:bodyPr vert="horz" wrap="square" lIns="93264" tIns="46632" rIns="93264" bIns="46632" numCol="1" anchor="t" anchorCtr="0" compatLnSpc="1">
            <a:prstTxWarp prst="textNoShape">
              <a:avLst/>
            </a:prstTxWarp>
          </a:bodyPr>
          <a:lstStyle/>
          <a:p>
            <a:pPr defTabSz="932563">
              <a:defRPr/>
            </a:pPr>
            <a:endParaRPr lang="en-US" dirty="0">
              <a:solidFill>
                <a:srgbClr val="000000"/>
              </a:solidFill>
              <a:latin typeface="Segoe UI"/>
            </a:endParaRPr>
          </a:p>
        </p:txBody>
      </p:sp>
      <p:sp>
        <p:nvSpPr>
          <p:cNvPr id="19" name="Freeform 18"/>
          <p:cNvSpPr>
            <a:spLocks noChangeAspect="1"/>
          </p:cNvSpPr>
          <p:nvPr/>
        </p:nvSpPr>
        <p:spPr bwMode="black">
          <a:xfrm>
            <a:off x="8886132" y="2420150"/>
            <a:ext cx="836809" cy="540494"/>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Freeform 19"/>
          <p:cNvSpPr>
            <a:spLocks noChangeAspect="1"/>
          </p:cNvSpPr>
          <p:nvPr/>
        </p:nvSpPr>
        <p:spPr bwMode="black">
          <a:xfrm>
            <a:off x="1189750" y="2231629"/>
            <a:ext cx="1001108" cy="968022"/>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29"/>
          <p:cNvSpPr>
            <a:spLocks noChangeAspect="1" noEditPoints="1"/>
          </p:cNvSpPr>
          <p:nvPr/>
        </p:nvSpPr>
        <p:spPr bwMode="black">
          <a:xfrm>
            <a:off x="4460102" y="2270347"/>
            <a:ext cx="1139020" cy="719531"/>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 name="Rectangle 21"/>
          <p:cNvSpPr/>
          <p:nvPr/>
        </p:nvSpPr>
        <p:spPr bwMode="auto">
          <a:xfrm>
            <a:off x="1189751" y="3374465"/>
            <a:ext cx="10133163" cy="85369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400" b="1" dirty="0">
                <a:gradFill>
                  <a:gsLst>
                    <a:gs pos="0">
                      <a:srgbClr val="FFFFFF"/>
                    </a:gs>
                    <a:gs pos="100000">
                      <a:srgbClr val="FFFFFF"/>
                    </a:gs>
                  </a:gsLst>
                  <a:lin ang="5400000" scaled="0"/>
                </a:gradFill>
                <a:latin typeface="Segoe UI"/>
              </a:rPr>
              <a:t>Windows Universal Platform</a:t>
            </a:r>
          </a:p>
          <a:p>
            <a:pPr algn="ctr" defTabSz="932293" fontAlgn="base">
              <a:spcBef>
                <a:spcPct val="0"/>
              </a:spcBef>
              <a:spcAft>
                <a:spcPct val="0"/>
              </a:spcAft>
              <a:defRPr/>
            </a:pPr>
            <a:r>
              <a:rPr lang="en-US" sz="2400" dirty="0">
                <a:gradFill>
                  <a:gsLst>
                    <a:gs pos="0">
                      <a:srgbClr val="FFFFFF"/>
                    </a:gs>
                    <a:gs pos="100000">
                      <a:srgbClr val="FFFFFF"/>
                    </a:gs>
                  </a:gsLst>
                  <a:lin ang="5400000" scaled="0"/>
                </a:gradFill>
                <a:latin typeface="Segoe UI"/>
              </a:rPr>
              <a:t>Common &amp; Consistent APIs</a:t>
            </a:r>
          </a:p>
        </p:txBody>
      </p:sp>
      <p:sp>
        <p:nvSpPr>
          <p:cNvPr id="23" name="Rectangle 22"/>
          <p:cNvSpPr/>
          <p:nvPr/>
        </p:nvSpPr>
        <p:spPr>
          <a:xfrm>
            <a:off x="393270" y="4441521"/>
            <a:ext cx="3028460" cy="2308324"/>
          </a:xfrm>
          <a:prstGeom prst="rect">
            <a:avLst/>
          </a:prstGeom>
        </p:spPr>
        <p:txBody>
          <a:bodyPr wrap="square">
            <a:spAutoFit/>
          </a:bodyPr>
          <a:lstStyle/>
          <a:p>
            <a:pPr marL="745953" lvl="1" defTabSz="932563">
              <a:defRPr/>
            </a:pPr>
            <a:r>
              <a:rPr lang="en-US" b="1" dirty="0">
                <a:solidFill>
                  <a:srgbClr val="505050"/>
                </a:solidFill>
                <a:latin typeface="Segoe UI"/>
              </a:rPr>
              <a:t>Languages</a:t>
            </a:r>
          </a:p>
          <a:p>
            <a:pPr marL="1134469" lvl="1" indent="-388517" defTabSz="932563">
              <a:buFont typeface="Arial" panose="020B0604020202020204" pitchFamily="34" charset="0"/>
              <a:buChar char="•"/>
              <a:defRPr/>
            </a:pPr>
            <a:r>
              <a:rPr lang="en-US" dirty="0">
                <a:solidFill>
                  <a:srgbClr val="505050"/>
                </a:solidFill>
                <a:latin typeface="Segoe UI"/>
              </a:rPr>
              <a:t>C++ /CX</a:t>
            </a:r>
          </a:p>
          <a:p>
            <a:pPr marL="1134469" lvl="1" indent="-388517" defTabSz="932563">
              <a:buFont typeface="Arial" panose="020B0604020202020204" pitchFamily="34" charset="0"/>
              <a:buChar char="•"/>
              <a:defRPr/>
            </a:pPr>
            <a:r>
              <a:rPr lang="en-US" dirty="0">
                <a:solidFill>
                  <a:srgbClr val="505050"/>
                </a:solidFill>
                <a:latin typeface="Segoe UI"/>
              </a:rPr>
              <a:t>C#, VB</a:t>
            </a:r>
          </a:p>
          <a:p>
            <a:pPr marL="1134469" lvl="1" indent="-388517" defTabSz="932563">
              <a:buFont typeface="Arial" panose="020B0604020202020204" pitchFamily="34" charset="0"/>
              <a:buChar char="•"/>
              <a:defRPr/>
            </a:pPr>
            <a:r>
              <a:rPr lang="en-US" dirty="0">
                <a:solidFill>
                  <a:srgbClr val="505050"/>
                </a:solidFill>
                <a:latin typeface="Segoe UI"/>
              </a:rPr>
              <a:t>JS</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kern="0" dirty="0">
                <a:solidFill>
                  <a:srgbClr val="505050"/>
                </a:solidFill>
                <a:latin typeface="Segoe UI"/>
              </a:rPr>
              <a:t>Python</a:t>
            </a:r>
          </a:p>
          <a:p>
            <a:pPr marL="1134469" lvl="1" indent="-388517" defTabSz="932563">
              <a:buFont typeface="Arial" panose="020B0604020202020204" pitchFamily="34" charset="0"/>
              <a:buChar char="•"/>
              <a:defRPr/>
            </a:pPr>
            <a:r>
              <a:rPr lang="en-US" dirty="0">
                <a:solidFill>
                  <a:srgbClr val="505050"/>
                </a:solidFill>
                <a:latin typeface="Segoe UI"/>
              </a:rPr>
              <a:t>Node.js</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4" name="Rectangle 23"/>
          <p:cNvSpPr/>
          <p:nvPr/>
        </p:nvSpPr>
        <p:spPr>
          <a:xfrm>
            <a:off x="4637371" y="4460330"/>
            <a:ext cx="3028460" cy="1754326"/>
          </a:xfrm>
          <a:prstGeom prst="rect">
            <a:avLst/>
          </a:prstGeom>
        </p:spPr>
        <p:txBody>
          <a:bodyPr wrap="square">
            <a:spAutoFit/>
          </a:bodyPr>
          <a:lstStyle/>
          <a:p>
            <a:pPr marL="745953" lvl="1" defTabSz="932563">
              <a:defRPr/>
            </a:pPr>
            <a:r>
              <a:rPr lang="en-US" b="1" dirty="0">
                <a:solidFill>
                  <a:srgbClr val="505050"/>
                </a:solidFill>
                <a:latin typeface="Segoe UI"/>
              </a:rPr>
              <a:t>APIs</a:t>
            </a:r>
          </a:p>
          <a:p>
            <a:pPr marL="1134469" lvl="1" indent="-388517" defTabSz="932563">
              <a:buFont typeface="Arial" panose="020B0604020202020204" pitchFamily="34" charset="0"/>
              <a:buChar char="•"/>
              <a:defRPr/>
            </a:pPr>
            <a:r>
              <a:rPr lang="en-US" dirty="0" err="1">
                <a:solidFill>
                  <a:srgbClr val="505050"/>
                </a:solidFill>
                <a:latin typeface="Segoe UI"/>
              </a:rPr>
              <a:t>WinRT</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Win32</a:t>
            </a:r>
          </a:p>
          <a:p>
            <a:pPr marL="1134469" lvl="1" indent="-388517" defTabSz="932563">
              <a:buFont typeface="Arial" panose="020B0604020202020204" pitchFamily="34" charset="0"/>
              <a:buChar char="•"/>
              <a:defRPr/>
            </a:pPr>
            <a:r>
              <a:rPr lang="en-US" dirty="0">
                <a:solidFill>
                  <a:srgbClr val="505050"/>
                </a:solidFill>
                <a:latin typeface="Segoe UI"/>
              </a:rPr>
              <a:t>.NET</a:t>
            </a:r>
          </a:p>
          <a:p>
            <a:pPr marL="1134469" lvl="1" indent="-388517" defTabSz="932563">
              <a:buFont typeface="Arial" panose="020B0604020202020204" pitchFamily="34" charset="0"/>
              <a:buChar char="•"/>
              <a:defRPr/>
            </a:pPr>
            <a:r>
              <a:rPr lang="en-US" dirty="0">
                <a:solidFill>
                  <a:srgbClr val="505050"/>
                </a:solidFill>
                <a:latin typeface="Segoe UI"/>
              </a:rPr>
              <a:t>Wiring</a:t>
            </a:r>
          </a:p>
          <a:p>
            <a:pPr marL="1134469" lvl="1" indent="-388517" defTabSz="932563">
              <a:buFont typeface="Arial" panose="020B0604020202020204" pitchFamily="34" charset="0"/>
              <a:buChar char="•"/>
              <a:defRPr/>
            </a:pPr>
            <a:r>
              <a:rPr lang="en-US" dirty="0">
                <a:solidFill>
                  <a:srgbClr val="505050"/>
                </a:solidFill>
                <a:latin typeface="Segoe UI"/>
              </a:rPr>
              <a:t>others</a:t>
            </a:r>
          </a:p>
        </p:txBody>
      </p:sp>
      <p:sp>
        <p:nvSpPr>
          <p:cNvPr id="25" name="Rectangle 24"/>
          <p:cNvSpPr/>
          <p:nvPr/>
        </p:nvSpPr>
        <p:spPr>
          <a:xfrm>
            <a:off x="6370616" y="4437379"/>
            <a:ext cx="2819001" cy="1506738"/>
          </a:xfrm>
          <a:prstGeom prst="rect">
            <a:avLst/>
          </a:prstGeom>
        </p:spPr>
        <p:txBody>
          <a:bodyPr wrap="square">
            <a:spAutoFit/>
          </a:bodyPr>
          <a:lstStyle/>
          <a:p>
            <a:pPr marL="745953" lvl="1" defTabSz="932563">
              <a:defRPr/>
            </a:pPr>
            <a:r>
              <a:rPr lang="en-US" b="1" dirty="0">
                <a:solidFill>
                  <a:srgbClr val="505050"/>
                </a:solidFill>
                <a:latin typeface="Segoe UI"/>
              </a:rPr>
              <a:t>Deployment and Execution</a:t>
            </a:r>
          </a:p>
          <a:p>
            <a:pPr marL="1134469" lvl="1" indent="-388517" defTabSz="932563">
              <a:buFont typeface="Arial" panose="020B0604020202020204" pitchFamily="34" charset="0"/>
              <a:buChar char="•"/>
              <a:defRPr/>
            </a:pPr>
            <a:r>
              <a:rPr lang="en-US" dirty="0">
                <a:solidFill>
                  <a:srgbClr val="505050"/>
                </a:solidFill>
                <a:latin typeface="Segoe UI"/>
              </a:rPr>
              <a:t>APPX</a:t>
            </a:r>
          </a:p>
          <a:p>
            <a:pPr marL="1134469" lvl="1" indent="-388517" defTabSz="932563">
              <a:buFont typeface="Arial" panose="020B0604020202020204" pitchFamily="34" charset="0"/>
              <a:buChar char="•"/>
              <a:defRPr/>
            </a:pPr>
            <a:r>
              <a:rPr lang="en-US" dirty="0" err="1">
                <a:solidFill>
                  <a:srgbClr val="505050"/>
                </a:solidFill>
                <a:latin typeface="Segoe UI"/>
              </a:rPr>
              <a:t>Xcopy</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App Isolation</a:t>
            </a:r>
          </a:p>
        </p:txBody>
      </p:sp>
      <p:sp>
        <p:nvSpPr>
          <p:cNvPr id="26" name="Rectangle 25"/>
          <p:cNvSpPr/>
          <p:nvPr/>
        </p:nvSpPr>
        <p:spPr>
          <a:xfrm>
            <a:off x="2484967" y="4453545"/>
            <a:ext cx="3028460" cy="1224224"/>
          </a:xfrm>
          <a:prstGeom prst="rect">
            <a:avLst/>
          </a:prstGeom>
        </p:spPr>
        <p:txBody>
          <a:bodyPr wrap="square">
            <a:spAutoFit/>
          </a:bodyPr>
          <a:lstStyle/>
          <a:p>
            <a:pPr marL="745953" lvl="1" defTabSz="932563">
              <a:defRPr/>
            </a:pPr>
            <a:r>
              <a:rPr lang="en-US" b="1" dirty="0">
                <a:solidFill>
                  <a:srgbClr val="505050"/>
                </a:solidFill>
                <a:latin typeface="Segoe UI"/>
              </a:rPr>
              <a:t>UI Frameworks</a:t>
            </a:r>
          </a:p>
          <a:p>
            <a:pPr marL="1134469" lvl="1" indent="-388517" defTabSz="932563">
              <a:buFont typeface="Arial" panose="020B0604020202020204" pitchFamily="34" charset="0"/>
              <a:buChar char="•"/>
              <a:defRPr/>
            </a:pPr>
            <a:r>
              <a:rPr lang="en-US" dirty="0">
                <a:solidFill>
                  <a:srgbClr val="505050"/>
                </a:solidFill>
                <a:latin typeface="Segoe UI"/>
              </a:rPr>
              <a:t>HTML</a:t>
            </a:r>
          </a:p>
          <a:p>
            <a:pPr marL="1134469" lvl="1" indent="-388517" defTabSz="932563">
              <a:buFont typeface="Arial" panose="020B0604020202020204" pitchFamily="34" charset="0"/>
              <a:buChar char="•"/>
              <a:defRPr/>
            </a:pPr>
            <a:r>
              <a:rPr lang="en-US" dirty="0" err="1">
                <a:solidFill>
                  <a:srgbClr val="505050"/>
                </a:solidFill>
                <a:latin typeface="Segoe UI"/>
              </a:rPr>
              <a:t>Xaml</a:t>
            </a:r>
            <a:endParaRPr lang="en-US" dirty="0">
              <a:solidFill>
                <a:srgbClr val="505050"/>
              </a:solidFill>
              <a:latin typeface="Segoe UI"/>
            </a:endParaRPr>
          </a:p>
          <a:p>
            <a:pPr marL="1134469" lvl="1" indent="-388517" defTabSz="932563">
              <a:buFont typeface="Arial" panose="020B0604020202020204" pitchFamily="34" charset="0"/>
              <a:buChar char="•"/>
              <a:defRPr/>
            </a:pPr>
            <a:r>
              <a:rPr lang="en-US" dirty="0">
                <a:solidFill>
                  <a:srgbClr val="505050"/>
                </a:solidFill>
                <a:latin typeface="Segoe UI"/>
              </a:rPr>
              <a:t>DirectX</a:t>
            </a:r>
          </a:p>
        </p:txBody>
      </p:sp>
      <p:sp>
        <p:nvSpPr>
          <p:cNvPr id="27" name="Freeform 26"/>
          <p:cNvSpPr/>
          <p:nvPr/>
        </p:nvSpPr>
        <p:spPr bwMode="auto">
          <a:xfrm>
            <a:off x="7433342" y="2282151"/>
            <a:ext cx="686427" cy="666987"/>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46616" rIns="46616" bIns="93234" numCol="1" spcCol="0" rtlCol="0" fromWordArt="0" anchor="b" anchorCtr="0" forceAA="0" compatLnSpc="1">
            <a:prstTxWarp prst="textNoShape">
              <a:avLst/>
            </a:prstTxWarp>
            <a:noAutofit/>
          </a:bodyPr>
          <a:lstStyle/>
          <a:p>
            <a:pPr algn="ctr" defTabSz="932072" fontAlgn="base">
              <a:spcBef>
                <a:spcPct val="0"/>
              </a:spcBef>
              <a:spcAft>
                <a:spcPct val="0"/>
              </a:spcAft>
              <a:defRPr/>
            </a:pPr>
            <a:endParaRPr lang="en-US" sz="1428" spc="-52"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86637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…on some pretty cool IoT devices</a:t>
            </a:r>
          </a:p>
        </p:txBody>
      </p:sp>
      <p:pic>
        <p:nvPicPr>
          <p:cNvPr id="28" name="Picture 27"/>
          <p:cNvPicPr>
            <a:picLocks noChangeAspect="1"/>
          </p:cNvPicPr>
          <p:nvPr/>
        </p:nvPicPr>
        <p:blipFill>
          <a:blip r:embed="rId3"/>
          <a:stretch>
            <a:fillRect/>
          </a:stretch>
        </p:blipFill>
        <p:spPr>
          <a:xfrm>
            <a:off x="1858958" y="1746706"/>
            <a:ext cx="8718559" cy="4900018"/>
          </a:xfrm>
          <a:prstGeom prst="rect">
            <a:avLst/>
          </a:prstGeom>
        </p:spPr>
      </p:pic>
    </p:spTree>
    <p:extLst>
      <p:ext uri="{BB962C8B-B14F-4D97-AF65-F5344CB8AC3E}">
        <p14:creationId xmlns:p14="http://schemas.microsoft.com/office/powerpoint/2010/main" val="3058709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a:t>Windows 10 IoT Core</a:t>
            </a:r>
            <a:endParaRPr lang="en-US" dirty="0"/>
          </a:p>
        </p:txBody>
      </p:sp>
      <p:pic>
        <p:nvPicPr>
          <p:cNvPr id="4" name="Picture 3"/>
          <p:cNvPicPr>
            <a:picLocks noChangeAspect="1"/>
          </p:cNvPicPr>
          <p:nvPr/>
        </p:nvPicPr>
        <p:blipFill>
          <a:blip r:embed="rId3"/>
          <a:stretch>
            <a:fillRect/>
          </a:stretch>
        </p:blipFill>
        <p:spPr>
          <a:xfrm>
            <a:off x="-487363" y="2430462"/>
            <a:ext cx="5582218" cy="3733800"/>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App owns the whole user interface. Optimized for embedded use. </a:t>
            </a:r>
          </a:p>
          <a:p>
            <a:pPr marL="0" indent="0">
              <a:buNone/>
            </a:pPr>
            <a:endParaRPr lang="en-US" sz="3200" dirty="0"/>
          </a:p>
          <a:p>
            <a:pPr marL="0" indent="0">
              <a:buNone/>
            </a:pPr>
            <a:r>
              <a:rPr lang="en-US" sz="3200" dirty="0"/>
              <a:t>Deployment and debugging in Visual Studio.</a:t>
            </a:r>
          </a:p>
          <a:p>
            <a:pPr marL="0" indent="0">
              <a:buNone/>
            </a:pPr>
            <a:endParaRPr lang="en-US" sz="3200" dirty="0"/>
          </a:p>
          <a:p>
            <a:pPr marL="0" indent="0">
              <a:buNone/>
            </a:pPr>
            <a:r>
              <a:rPr lang="en-US" sz="3200" dirty="0"/>
              <a:t>Development-time management through web site, PowerShell, SSH, and more.</a:t>
            </a:r>
          </a:p>
        </p:txBody>
      </p:sp>
    </p:spTree>
    <p:extLst>
      <p:ext uri="{BB962C8B-B14F-4D97-AF65-F5344CB8AC3E}">
        <p14:creationId xmlns:p14="http://schemas.microsoft.com/office/powerpoint/2010/main" val="296060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p:txBody>
          <a:bodyPr/>
          <a:lstStyle/>
          <a:p>
            <a:r>
              <a:rPr lang="en-US" dirty="0"/>
              <a:t>Continuum of Making</a:t>
            </a:r>
          </a:p>
        </p:txBody>
      </p:sp>
      <p:graphicFrame>
        <p:nvGraphicFramePr>
          <p:cNvPr id="3" name="Diagram 2"/>
          <p:cNvGraphicFramePr/>
          <p:nvPr>
            <p:extLst>
              <p:ext uri="{D42A27DB-BD31-4B8C-83A1-F6EECF244321}">
                <p14:modId xmlns:p14="http://schemas.microsoft.com/office/powerpoint/2010/main" val="1483281465"/>
              </p:ext>
            </p:extLst>
          </p:nvPr>
        </p:nvGraphicFramePr>
        <p:xfrm>
          <a:off x="413379" y="1954882"/>
          <a:ext cx="11567868" cy="3640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75481" y="5264573"/>
            <a:ext cx="11723702" cy="1338799"/>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2917">
                      <a:schemeClr val="tx1"/>
                    </a:gs>
                    <a:gs pos="30000">
                      <a:schemeClr val="tx1"/>
                    </a:gs>
                  </a:gsLst>
                  <a:lin ang="5400000" scaled="0"/>
                </a:gradFill>
                <a:effectLst/>
                <a:uLnTx/>
                <a:uFillTx/>
              </a:rPr>
              <a:t>A continuum rather than distinct points on a journey, makers span the entire process from learning to production. Each have different product and support needs.</a:t>
            </a:r>
          </a:p>
        </p:txBody>
      </p:sp>
    </p:spTree>
    <p:extLst>
      <p:ext uri="{BB962C8B-B14F-4D97-AF65-F5344CB8AC3E}">
        <p14:creationId xmlns:p14="http://schemas.microsoft.com/office/powerpoint/2010/main" val="1127891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 (Lab 3)</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322119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GHI FEZ HAT</a:t>
            </a:r>
          </a:p>
        </p:txBody>
      </p:sp>
      <p:pic>
        <p:nvPicPr>
          <p:cNvPr id="6" name="Picture 5"/>
          <p:cNvPicPr>
            <a:picLocks noChangeAspect="1"/>
          </p:cNvPicPr>
          <p:nvPr/>
        </p:nvPicPr>
        <p:blipFill>
          <a:blip r:embed="rId3"/>
          <a:stretch>
            <a:fillRect/>
          </a:stretch>
        </p:blipFill>
        <p:spPr>
          <a:xfrm>
            <a:off x="-269292" y="2125662"/>
            <a:ext cx="4547902" cy="3376818"/>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On-Board Analog Input and PWM chips.</a:t>
            </a:r>
          </a:p>
          <a:p>
            <a:r>
              <a:rPr lang="en-US" sz="2800" dirty="0"/>
              <a:t>Two DC Motor Drivers, suitable for building small robots.</a:t>
            </a:r>
          </a:p>
          <a:p>
            <a:r>
              <a:rPr lang="en-US" sz="2800" dirty="0"/>
              <a:t>Terminal Blocks for wiring in DC motors without the need for soldering.</a:t>
            </a:r>
          </a:p>
          <a:p>
            <a:r>
              <a:rPr lang="en-US" sz="2800" dirty="0"/>
              <a:t>Two Servo Motor Connections + Servo power.</a:t>
            </a:r>
          </a:p>
          <a:p>
            <a:r>
              <a:rPr lang="en-US" sz="2800" dirty="0"/>
              <a:t>Two Multi Color LEDs, connected to PWM for thousands of colors. Single Red LED.</a:t>
            </a:r>
          </a:p>
          <a:p>
            <a:r>
              <a:rPr lang="en-US" sz="2800" dirty="0"/>
              <a:t>Temperature and Light sensors</a:t>
            </a:r>
          </a:p>
          <a:p>
            <a:r>
              <a:rPr lang="en-US" sz="2800" dirty="0"/>
              <a:t>Accelerometer.</a:t>
            </a:r>
          </a:p>
          <a:p>
            <a:r>
              <a:rPr lang="en-US" sz="2800" dirty="0"/>
              <a:t>more</a:t>
            </a:r>
          </a:p>
        </p:txBody>
      </p:sp>
    </p:spTree>
    <p:extLst>
      <p:ext uri="{BB962C8B-B14F-4D97-AF65-F5344CB8AC3E}">
        <p14:creationId xmlns:p14="http://schemas.microsoft.com/office/powerpoint/2010/main" val="76738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 device </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nvPr>
        </p:nvGraphicFramePr>
        <p:xfrm>
          <a:off x="457199" y="1820862"/>
          <a:ext cx="11724465"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25991">
                  <a:extLst>
                    <a:ext uri="{9D8B030D-6E8A-4147-A177-3AD203B41FA5}">
                      <a16:colId xmlns:a16="http://schemas.microsoft.com/office/drawing/2014/main" val="3121899630"/>
                    </a:ext>
                  </a:extLst>
                </a:gridCol>
                <a:gridCol w="3175636">
                  <a:extLst>
                    <a:ext uri="{9D8B030D-6E8A-4147-A177-3AD203B41FA5}">
                      <a16:colId xmlns:a16="http://schemas.microsoft.com/office/drawing/2014/main" val="2995117733"/>
                    </a:ext>
                  </a:extLst>
                </a:gridCol>
              </a:tblGrid>
              <a:tr h="969373">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endParaRPr lang="en-US" dirty="0"/>
                    </a:p>
                  </a:txBody>
                  <a:tcPr/>
                </a:tc>
                <a:tc>
                  <a:txBody>
                    <a:bodyPr/>
                    <a:lstStyle/>
                    <a:p>
                      <a:r>
                        <a:rPr lang="en-US" dirty="0">
                          <a:solidFill>
                            <a:srgbClr val="FF0000"/>
                          </a:solidFill>
                        </a:rPr>
                        <a:t>IoT Lab Modules 2 + 3</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err="1">
                          <a:solidFill>
                            <a:srgbClr val="FF0000"/>
                          </a:solidFill>
                        </a:rPr>
                        <a:t>IoT</a:t>
                      </a:r>
                      <a:r>
                        <a:rPr lang="en-US" dirty="0">
                          <a:solidFill>
                            <a:srgbClr val="FF0000"/>
                          </a:solidFill>
                        </a:rPr>
                        <a:t>: Microsoft’s </a:t>
                      </a:r>
                      <a:r>
                        <a:rPr lang="en-US" dirty="0" err="1">
                          <a:solidFill>
                            <a:srgbClr val="FF0000"/>
                          </a:solidFill>
                        </a:rPr>
                        <a:t>IoT</a:t>
                      </a:r>
                      <a:r>
                        <a:rPr lang="en-US" baseline="0" dirty="0">
                          <a:solidFill>
                            <a:srgbClr val="FF0000"/>
                          </a:solidFill>
                        </a:rPr>
                        <a:t> Vision and Roadmap</a:t>
                      </a:r>
                    </a:p>
                    <a:p>
                      <a:r>
                        <a:rPr lang="en-US" baseline="0" dirty="0"/>
                        <a:t>Marriott 7</a:t>
                      </a:r>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Here</a:t>
                      </a:r>
                      <a:endParaRPr lang="en-US" dirty="0">
                        <a:solidFill>
                          <a:srgbClr val="FF0000"/>
                        </a:solidFill>
                      </a:endParaRPr>
                    </a:p>
                    <a:p>
                      <a:endParaRPr lang="en-US" dirty="0"/>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4130691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nvPr>
        </p:nvGraphicFramePr>
        <p:xfrm>
          <a:off x="455612" y="1820862"/>
          <a:ext cx="11706225" cy="4846320"/>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2689538617"/>
                    </a:ext>
                  </a:extLst>
                </a:gridCol>
                <a:gridCol w="3124200">
                  <a:extLst>
                    <a:ext uri="{9D8B030D-6E8A-4147-A177-3AD203B41FA5}">
                      <a16:colId xmlns:a16="http://schemas.microsoft.com/office/drawing/2014/main" val="3999115814"/>
                    </a:ext>
                  </a:extLst>
                </a:gridCol>
              </a:tblGrid>
              <a:tr h="877887">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877887">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41709895"/>
                  </a:ext>
                </a:extLst>
              </a:tr>
              <a:tr h="877887">
                <a:tc>
                  <a:txBody>
                    <a:bodyPr/>
                    <a:lstStyle/>
                    <a:p>
                      <a:pPr algn="r"/>
                      <a:r>
                        <a:rPr lang="en-US" dirty="0"/>
                        <a:t>15:30 – 16:30</a:t>
                      </a:r>
                    </a:p>
                  </a:txBody>
                  <a:tcPr/>
                </a:tc>
                <a:tc>
                  <a:txBody>
                    <a:bodyPr/>
                    <a:lstStyle/>
                    <a:p>
                      <a:r>
                        <a:rPr lang="en-US" dirty="0">
                          <a:solidFill>
                            <a:srgbClr val="FF0000"/>
                          </a:solidFill>
                        </a:rPr>
                        <a:t>Azure </a:t>
                      </a:r>
                      <a:r>
                        <a:rPr lang="en-US" dirty="0" err="1">
                          <a:solidFill>
                            <a:srgbClr val="FF0000"/>
                          </a:solidFill>
                        </a:rPr>
                        <a:t>IoT</a:t>
                      </a:r>
                      <a:r>
                        <a:rPr lang="en-US" dirty="0">
                          <a:solidFill>
                            <a:srgbClr val="FF0000"/>
                          </a:solidFill>
                        </a:rPr>
                        <a:t>: Product, Vision &amp; Roadmap</a:t>
                      </a: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06125460"/>
                  </a:ext>
                </a:extLst>
              </a:tr>
              <a:tr h="877887">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392656908"/>
                  </a:ext>
                </a:extLst>
              </a:tr>
              <a:tr h="877887">
                <a:tc>
                  <a:txBody>
                    <a:bodyPr/>
                    <a:lstStyle/>
                    <a:p>
                      <a:pPr algn="r"/>
                      <a:r>
                        <a:rPr lang="en-US" dirty="0"/>
                        <a:t>18:30 – 19:30</a:t>
                      </a:r>
                    </a:p>
                  </a:txBody>
                  <a:tcPr/>
                </a:tc>
                <a:tc>
                  <a:txBody>
                    <a:bodyPr/>
                    <a:lstStyle/>
                    <a:p>
                      <a:r>
                        <a:rPr lang="en-US" dirty="0">
                          <a:solidFill>
                            <a:srgbClr val="FF0000"/>
                          </a:solidFill>
                        </a:rPr>
                        <a:t>Developer’s Guide to Connecting Devices to Azure </a:t>
                      </a:r>
                      <a:r>
                        <a:rPr lang="en-US" dirty="0" err="1">
                          <a:solidFill>
                            <a:srgbClr val="FF0000"/>
                          </a:solidFill>
                        </a:rPr>
                        <a:t>IoT</a:t>
                      </a:r>
                      <a:endParaRPr lang="en-US" dirty="0">
                        <a:solidFill>
                          <a:srgbClr val="FF0000"/>
                        </a:solidFill>
                      </a:endParaRP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16129580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Friday 04/01</a:t>
            </a:r>
          </a:p>
        </p:txBody>
      </p:sp>
      <p:graphicFrame>
        <p:nvGraphicFramePr>
          <p:cNvPr id="6" name="Table 5"/>
          <p:cNvGraphicFramePr>
            <a:graphicFrameLocks noGrp="1"/>
          </p:cNvGraphicFramePr>
          <p:nvPr>
            <p:extLst/>
          </p:nvPr>
        </p:nvGraphicFramePr>
        <p:xfrm>
          <a:off x="457200" y="1897062"/>
          <a:ext cx="11704637" cy="4378325"/>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3664329816"/>
                    </a:ext>
                  </a:extLst>
                </a:gridCol>
                <a:gridCol w="3124200">
                  <a:extLst>
                    <a:ext uri="{9D8B030D-6E8A-4147-A177-3AD203B41FA5}">
                      <a16:colId xmlns:a16="http://schemas.microsoft.com/office/drawing/2014/main" val="2966913272"/>
                    </a:ext>
                  </a:extLst>
                </a:gridCol>
              </a:tblGrid>
              <a:tr h="1303988">
                <a:tc>
                  <a:txBody>
                    <a:bodyPr/>
                    <a:lstStyle/>
                    <a:p>
                      <a:pPr algn="r"/>
                      <a:r>
                        <a:rPr lang="en-US" dirty="0"/>
                        <a:t>09:00 – 10:00</a:t>
                      </a:r>
                    </a:p>
                  </a:txBody>
                  <a:tcPr/>
                </a:tc>
                <a:tc>
                  <a:txBody>
                    <a:bodyPr/>
                    <a:lstStyle/>
                    <a:p>
                      <a:r>
                        <a:rPr lang="en-US" dirty="0">
                          <a:solidFill>
                            <a:srgbClr val="FF0000"/>
                          </a:solidFill>
                        </a:rPr>
                        <a:t>Windows 10 </a:t>
                      </a:r>
                      <a:r>
                        <a:rPr lang="en-US" dirty="0" err="1">
                          <a:solidFill>
                            <a:srgbClr val="FF0000"/>
                          </a:solidFill>
                        </a:rPr>
                        <a:t>IoT</a:t>
                      </a:r>
                      <a:r>
                        <a:rPr lang="en-US" dirty="0">
                          <a:solidFill>
                            <a:srgbClr val="FF0000"/>
                          </a:solidFill>
                        </a:rPr>
                        <a:t> Core: From Maker to Market</a:t>
                      </a:r>
                    </a:p>
                    <a:p>
                      <a:r>
                        <a:rPr lang="en-US" dirty="0"/>
                        <a:t>Marriott 7</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5371239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903400"/>
          </a:xfrm>
        </p:spPr>
        <p:txBody>
          <a:bodyPr/>
          <a:lstStyle/>
          <a:p>
            <a:r>
              <a:rPr lang="en-US" sz="11500" dirty="0"/>
              <a:t>Lab</a:t>
            </a:r>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35960429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Set up </a:t>
            </a:r>
            <a:r>
              <a:rPr lang="en-US" sz="3200" dirty="0" err="1"/>
              <a:t>WiFi</a:t>
            </a:r>
            <a:r>
              <a:rPr lang="en-US" sz="3200" dirty="0"/>
              <a:t> (May already be set up) and used the Web Management Portal?</a:t>
            </a:r>
          </a:p>
          <a:p>
            <a:pPr marL="0" indent="0">
              <a:buNone/>
            </a:pPr>
            <a:endParaRPr lang="en-US" sz="3200" dirty="0"/>
          </a:p>
          <a:p>
            <a:pPr marL="0" indent="0">
              <a:buNone/>
            </a:pPr>
            <a:r>
              <a:rPr lang="en-US" sz="3200" dirty="0"/>
              <a:t>Any problems deploying the Hello World app?</a:t>
            </a:r>
          </a:p>
        </p:txBody>
      </p:sp>
    </p:spTree>
    <p:extLst>
      <p:ext uri="{BB962C8B-B14F-4D97-AF65-F5344CB8AC3E}">
        <p14:creationId xmlns:p14="http://schemas.microsoft.com/office/powerpoint/2010/main" val="3196953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2</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Blinked the LED using </a:t>
            </a:r>
            <a:r>
              <a:rPr lang="en-US" sz="3200" dirty="0" err="1"/>
              <a:t>Windows.Devices.Gpio</a:t>
            </a:r>
            <a:endParaRPr lang="en-US" sz="3200" dirty="0"/>
          </a:p>
          <a:p>
            <a:pPr marL="0" indent="0">
              <a:buNone/>
            </a:pPr>
            <a:endParaRPr lang="en-US" sz="3200" dirty="0"/>
          </a:p>
          <a:p>
            <a:pPr marL="0" indent="0">
              <a:buNone/>
            </a:pPr>
            <a:r>
              <a:rPr lang="en-US" sz="3200" dirty="0"/>
              <a:t>Blinked the LED using the FEZ HAT driver code</a:t>
            </a:r>
          </a:p>
        </p:txBody>
      </p:sp>
    </p:spTree>
    <p:extLst>
      <p:ext uri="{BB962C8B-B14F-4D97-AF65-F5344CB8AC3E}">
        <p14:creationId xmlns:p14="http://schemas.microsoft.com/office/powerpoint/2010/main" val="419531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314819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br>
              <a:rPr lang="en-US" dirty="0"/>
            </a:br>
            <a:r>
              <a:rPr lang="en-US" dirty="0"/>
              <a:t>Windows 10 IoT Core</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270448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10 IoT Core</a:t>
            </a:r>
          </a:p>
        </p:txBody>
      </p:sp>
    </p:spTree>
    <p:extLst>
      <p:ext uri="{BB962C8B-B14F-4D97-AF65-F5344CB8AC3E}">
        <p14:creationId xmlns:p14="http://schemas.microsoft.com/office/powerpoint/2010/main" val="1261234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63" name="Rectangle 62"/>
          <p:cNvSpPr/>
          <p:nvPr/>
        </p:nvSpPr>
        <p:spPr bwMode="auto">
          <a:xfrm>
            <a:off x="-101924" y="3326261"/>
            <a:ext cx="12537518" cy="94566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46" tIns="202917" rIns="253646" bIns="202917" numCol="1" spcCol="0" rtlCol="0" fromWordArt="0" anchor="t" anchorCtr="0" forceAA="0" compatLnSpc="1">
            <a:prstTxWarp prst="textNoShape">
              <a:avLst/>
            </a:prstTxWarp>
            <a:noAutofit/>
          </a:bodyPr>
          <a:lstStyle/>
          <a:p>
            <a:pPr algn="ctr" defTabSz="1293239" fontAlgn="base">
              <a:lnSpc>
                <a:spcPct val="90000"/>
              </a:lnSpc>
              <a:spcBef>
                <a:spcPct val="0"/>
              </a:spcBef>
              <a:spcAft>
                <a:spcPct val="0"/>
              </a:spcAft>
              <a:defRPr/>
            </a:pPr>
            <a:endParaRPr lang="en-US" sz="2448" dirty="0" err="1">
              <a:gradFill>
                <a:gsLst>
                  <a:gs pos="2917">
                    <a:srgbClr val="737373"/>
                  </a:gs>
                  <a:gs pos="81000">
                    <a:srgbClr val="737373"/>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on a full range of devices…</a:t>
            </a:r>
          </a:p>
        </p:txBody>
      </p:sp>
      <p:sp>
        <p:nvSpPr>
          <p:cNvPr id="29" name="Oval 33"/>
          <p:cNvSpPr/>
          <p:nvPr/>
        </p:nvSpPr>
        <p:spPr>
          <a:xfrm>
            <a:off x="5210516" y="2740842"/>
            <a:ext cx="2015443" cy="2015443"/>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0" name="Group 29"/>
          <p:cNvGrpSpPr/>
          <p:nvPr/>
        </p:nvGrpSpPr>
        <p:grpSpPr>
          <a:xfrm>
            <a:off x="5153496" y="2826644"/>
            <a:ext cx="2129484" cy="1843841"/>
            <a:chOff x="5052041" y="2485844"/>
            <a:chExt cx="2087919" cy="1807851"/>
          </a:xfrm>
        </p:grpSpPr>
        <p:sp>
          <p:nvSpPr>
            <p:cNvPr id="31"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defRPr/>
              </a:pPr>
              <a:endParaRPr lang="en-US" sz="2448" dirty="0" err="1">
                <a:solidFill>
                  <a:srgbClr val="FFFFFF"/>
                </a:solidFill>
                <a:latin typeface="Segoe UI"/>
              </a:endParaRPr>
            </a:p>
          </p:txBody>
        </p:sp>
        <p:grpSp>
          <p:nvGrpSpPr>
            <p:cNvPr id="32" name="Group 31"/>
            <p:cNvGrpSpPr/>
            <p:nvPr/>
          </p:nvGrpSpPr>
          <p:grpSpPr>
            <a:xfrm>
              <a:off x="5052041" y="2836625"/>
              <a:ext cx="2087919" cy="1071421"/>
              <a:chOff x="5052041" y="2836625"/>
              <a:chExt cx="2087919" cy="1071421"/>
            </a:xfrm>
          </p:grpSpPr>
          <p:sp>
            <p:nvSpPr>
              <p:cNvPr id="33" name="TextBox 35"/>
              <p:cNvSpPr txBox="1"/>
              <p:nvPr/>
            </p:nvSpPr>
            <p:spPr>
              <a:xfrm>
                <a:off x="5052041" y="3644319"/>
                <a:ext cx="2087919" cy="263727"/>
              </a:xfrm>
              <a:prstGeom prst="rect">
                <a:avLst/>
              </a:prstGeom>
              <a:noFill/>
            </p:spPr>
            <p:txBody>
              <a:bodyPr wrap="square" lIns="0" tIns="0" rIns="0" bIns="0" rtlCol="0">
                <a:spAutoFit/>
              </a:bodyPr>
              <a:lstStyle/>
              <a:p>
                <a:pPr algn="ctr" defTabSz="932573">
                  <a:lnSpc>
                    <a:spcPct val="90000"/>
                  </a:lnSpc>
                  <a:defRPr/>
                </a:pPr>
                <a:r>
                  <a:rPr lang="en-US" sz="1904" dirty="0">
                    <a:solidFill>
                      <a:srgbClr val="FFFFFF"/>
                    </a:solidFill>
                    <a:latin typeface="Segoe UI"/>
                    <a:cs typeface="Segoe UI Semibold" panose="020B0702040204020203" pitchFamily="34" charset="0"/>
                  </a:rPr>
                  <a:t>Windows 10</a:t>
                </a:r>
              </a:p>
            </p:txBody>
          </p:sp>
          <p:sp>
            <p:nvSpPr>
              <p:cNvPr id="34"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defTabSz="932573">
                  <a:defRPr/>
                </a:pPr>
                <a:endParaRPr lang="en-US" sz="1904">
                  <a:solidFill>
                    <a:srgbClr val="737373"/>
                  </a:solidFill>
                  <a:latin typeface="Segoe UI"/>
                </a:endParaRPr>
              </a:p>
            </p:txBody>
          </p:sp>
        </p:grpSp>
      </p:grpSp>
      <p:sp>
        <p:nvSpPr>
          <p:cNvPr id="36" name="TextBox 35"/>
          <p:cNvSpPr txBox="1"/>
          <p:nvPr/>
        </p:nvSpPr>
        <p:spPr>
          <a:xfrm>
            <a:off x="304696" y="1793258"/>
            <a:ext cx="67969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Phone</a:t>
            </a:r>
          </a:p>
        </p:txBody>
      </p:sp>
      <p:sp>
        <p:nvSpPr>
          <p:cNvPr id="37" name="TextBox 36"/>
          <p:cNvSpPr txBox="1"/>
          <p:nvPr/>
        </p:nvSpPr>
        <p:spPr>
          <a:xfrm>
            <a:off x="2096832" y="1793258"/>
            <a:ext cx="1188733"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Small Tablet</a:t>
            </a:r>
          </a:p>
        </p:txBody>
      </p:sp>
      <p:sp>
        <p:nvSpPr>
          <p:cNvPr id="38" name="TextBox 37"/>
          <p:cNvSpPr txBox="1"/>
          <p:nvPr/>
        </p:nvSpPr>
        <p:spPr>
          <a:xfrm>
            <a:off x="6962028" y="1571759"/>
            <a:ext cx="2007944" cy="45176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932563">
              <a:spcAft>
                <a:spcPts val="612"/>
              </a:spcAft>
              <a:defRPr/>
            </a:pPr>
            <a:r>
              <a:rPr lang="en-US" sz="1599" dirty="0">
                <a:solidFill>
                  <a:srgbClr val="4F4F4F"/>
                </a:solidFill>
                <a:latin typeface="Segoe UI"/>
              </a:rPr>
              <a:t>2-in-1s</a:t>
            </a:r>
            <a:br>
              <a:rPr lang="en-US" sz="1599" dirty="0">
                <a:solidFill>
                  <a:srgbClr val="4F4F4F"/>
                </a:solidFill>
                <a:latin typeface="Segoe UI"/>
              </a:rPr>
            </a:br>
            <a:r>
              <a:rPr lang="en-US" sz="1599" dirty="0">
                <a:solidFill>
                  <a:srgbClr val="4F4F4F"/>
                </a:solidFill>
                <a:latin typeface="Segoe UI"/>
              </a:rPr>
              <a:t>(Tablet or Laptop)</a:t>
            </a:r>
          </a:p>
        </p:txBody>
      </p:sp>
      <p:sp>
        <p:nvSpPr>
          <p:cNvPr id="39" name="TextBox 38"/>
          <p:cNvSpPr txBox="1"/>
          <p:nvPr/>
        </p:nvSpPr>
        <p:spPr>
          <a:xfrm>
            <a:off x="10424085" y="1571759"/>
            <a:ext cx="1958166"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Desktops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&amp; All-in-Ones</a:t>
            </a:r>
          </a:p>
        </p:txBody>
      </p:sp>
      <p:sp>
        <p:nvSpPr>
          <p:cNvPr id="40" name="TextBox 39"/>
          <p:cNvSpPr txBox="1"/>
          <p:nvPr/>
        </p:nvSpPr>
        <p:spPr>
          <a:xfrm>
            <a:off x="1162898" y="1793258"/>
            <a:ext cx="85854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Phablet</a:t>
            </a:r>
          </a:p>
        </p:txBody>
      </p:sp>
      <p:sp>
        <p:nvSpPr>
          <p:cNvPr id="41" name="TextBox 40"/>
          <p:cNvSpPr txBox="1"/>
          <p:nvPr/>
        </p:nvSpPr>
        <p:spPr>
          <a:xfrm>
            <a:off x="3161630" y="1793258"/>
            <a:ext cx="1984801"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Large Tablet</a:t>
            </a:r>
          </a:p>
        </p:txBody>
      </p:sp>
      <p:sp>
        <p:nvSpPr>
          <p:cNvPr id="42" name="TextBox 41"/>
          <p:cNvSpPr txBox="1"/>
          <p:nvPr/>
        </p:nvSpPr>
        <p:spPr>
          <a:xfrm>
            <a:off x="9188846" y="1571759"/>
            <a:ext cx="973584" cy="45176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Classic </a:t>
            </a:r>
            <a:br>
              <a:rPr lang="en-US" sz="1599" dirty="0">
                <a:solidFill>
                  <a:srgbClr val="4F4F4F"/>
                </a:solidFill>
                <a:latin typeface="Segoe UI"/>
                <a:cs typeface="Segoe UI" panose="020B0502040204020203" pitchFamily="34" charset="0"/>
              </a:rPr>
            </a:br>
            <a:r>
              <a:rPr lang="en-US" sz="1599" dirty="0">
                <a:solidFill>
                  <a:srgbClr val="4F4F4F"/>
                </a:solidFill>
                <a:latin typeface="Segoe UI"/>
                <a:cs typeface="Segoe UI" panose="020B0502040204020203" pitchFamily="34" charset="0"/>
              </a:rPr>
              <a:t>Laptop</a:t>
            </a:r>
          </a:p>
        </p:txBody>
      </p:sp>
      <p:pic>
        <p:nvPicPr>
          <p:cNvPr id="43" name="Picture 42"/>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7319168" y="2151002"/>
            <a:ext cx="1435800" cy="913251"/>
          </a:xfrm>
          <a:prstGeom prst="rect">
            <a:avLst/>
          </a:prstGeom>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2618" y="2105338"/>
            <a:ext cx="1556401" cy="1145005"/>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9814" y="2105339"/>
            <a:ext cx="1528433" cy="977195"/>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90" y="2105338"/>
            <a:ext cx="887400" cy="681396"/>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882" y="2105339"/>
            <a:ext cx="607446" cy="591600"/>
          </a:xfrm>
          <a:prstGeom prst="rect">
            <a:avLst/>
          </a:prstGeom>
        </p:spPr>
      </p:pic>
      <p:pic>
        <p:nvPicPr>
          <p:cNvPr id="48" name="Picture 47"/>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2250465" y="2105339"/>
            <a:ext cx="870025" cy="866618"/>
          </a:xfrm>
          <a:prstGeom prst="rect">
            <a:avLst/>
          </a:prstGeom>
        </p:spPr>
      </p:pic>
      <p:pic>
        <p:nvPicPr>
          <p:cNvPr id="49" name="Picture 48"/>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9018840" y="2152475"/>
            <a:ext cx="1463331" cy="942720"/>
          </a:xfrm>
          <a:prstGeom prst="rect">
            <a:avLst/>
          </a:prstGeom>
        </p:spPr>
      </p:pic>
      <p:sp>
        <p:nvSpPr>
          <p:cNvPr id="50" name="TextBox 49"/>
          <p:cNvSpPr txBox="1"/>
          <p:nvPr/>
        </p:nvSpPr>
        <p:spPr>
          <a:xfrm>
            <a:off x="3722789" y="4802643"/>
            <a:ext cx="617906"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Xbox</a:t>
            </a:r>
          </a:p>
        </p:txBody>
      </p:sp>
      <p:sp>
        <p:nvSpPr>
          <p:cNvPr id="51" name="TextBox 50"/>
          <p:cNvSpPr txBox="1"/>
          <p:nvPr/>
        </p:nvSpPr>
        <p:spPr>
          <a:xfrm>
            <a:off x="10561698" y="5017020"/>
            <a:ext cx="12502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IoT</a:t>
            </a:r>
          </a:p>
        </p:txBody>
      </p:sp>
      <p:sp>
        <p:nvSpPr>
          <p:cNvPr id="52" name="TextBox 51"/>
          <p:cNvSpPr txBox="1"/>
          <p:nvPr/>
        </p:nvSpPr>
        <p:spPr>
          <a:xfrm>
            <a:off x="967328" y="4582332"/>
            <a:ext cx="1274797"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Surface Hub</a:t>
            </a:r>
          </a:p>
        </p:txBody>
      </p:sp>
      <p:grpSp>
        <p:nvGrpSpPr>
          <p:cNvPr id="53" name="Xbox"/>
          <p:cNvGrpSpPr/>
          <p:nvPr/>
        </p:nvGrpSpPr>
        <p:grpSpPr bwMode="ltGray">
          <a:xfrm>
            <a:off x="3112750" y="5128417"/>
            <a:ext cx="1846319" cy="1328325"/>
            <a:chOff x="8610991" y="1992417"/>
            <a:chExt cx="3186889" cy="2292792"/>
          </a:xfrm>
        </p:grpSpPr>
        <p:pic>
          <p:nvPicPr>
            <p:cNvPr id="54" name="Picture 53"/>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55" name="Picture 5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56"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446978" y="4938937"/>
            <a:ext cx="2421698" cy="1477446"/>
          </a:xfrm>
          <a:prstGeom prst="rect">
            <a:avLst/>
          </a:prstGeom>
        </p:spPr>
      </p:pic>
      <p:grpSp>
        <p:nvGrpSpPr>
          <p:cNvPr id="58" name="Group 57"/>
          <p:cNvGrpSpPr/>
          <p:nvPr/>
        </p:nvGrpSpPr>
        <p:grpSpPr>
          <a:xfrm>
            <a:off x="10622180" y="5375485"/>
            <a:ext cx="1116098" cy="632561"/>
            <a:chOff x="87532" y="3622341"/>
            <a:chExt cx="1116863" cy="632995"/>
          </a:xfrm>
        </p:grpSpPr>
        <p:sp>
          <p:nvSpPr>
            <p:cNvPr id="59" name="Rectangle 58"/>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815"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Picture 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61" name="Picture 60"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7907587" y="5306496"/>
            <a:ext cx="2241381" cy="884489"/>
          </a:xfrm>
          <a:prstGeom prst="rect">
            <a:avLst/>
          </a:prstGeom>
          <a:noFill/>
          <a:ln>
            <a:noFill/>
          </a:ln>
        </p:spPr>
      </p:pic>
      <p:sp>
        <p:nvSpPr>
          <p:cNvPr id="62" name="TextBox 61"/>
          <p:cNvSpPr txBox="1"/>
          <p:nvPr/>
        </p:nvSpPr>
        <p:spPr>
          <a:xfrm>
            <a:off x="8473853" y="5017020"/>
            <a:ext cx="1130538" cy="225880"/>
          </a:xfrm>
          <a:prstGeom prst="rect">
            <a:avLst/>
          </a:prstGeom>
          <a:noFill/>
        </p:spPr>
        <p:txBody>
          <a:bodyPr wrap="square" lIns="0" tIns="0" rIns="0" bIns="0" rtlCol="0">
            <a:spAutoFit/>
          </a:bodyPr>
          <a:lstStyle/>
          <a:p>
            <a:pPr algn="ctr" defTabSz="913900">
              <a:lnSpc>
                <a:spcPct val="90000"/>
              </a:lnSpc>
              <a:spcAft>
                <a:spcPts val="600"/>
              </a:spcAft>
              <a:defRPr/>
            </a:pPr>
            <a:r>
              <a:rPr lang="en-US" sz="1599" dirty="0">
                <a:solidFill>
                  <a:srgbClr val="4F4F4F"/>
                </a:solidFill>
                <a:latin typeface="Segoe UI"/>
                <a:cs typeface="Segoe UI" panose="020B0502040204020203" pitchFamily="34" charset="0"/>
              </a:rPr>
              <a:t>Holographic</a:t>
            </a:r>
          </a:p>
        </p:txBody>
      </p:sp>
    </p:spTree>
    <p:extLst>
      <p:ext uri="{BB962C8B-B14F-4D97-AF65-F5344CB8AC3E}">
        <p14:creationId xmlns:p14="http://schemas.microsoft.com/office/powerpoint/2010/main" val="15712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0.03946 -0.00047 L 4.79167E-6 2.96296E-6 " pathEditMode="relative" rAng="0" ptsTypes="AA">
                                      <p:cBhvr>
                                        <p:cTn id="9" dur="600" fill="hold"/>
                                        <p:tgtEl>
                                          <p:spTgt spid="47"/>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10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100"/>
                                  </p:stCondLst>
                                  <p:childTnLst>
                                    <p:animMotion origin="layout" path="M -0.03945 -0.00047 L -2.91667E-6 2.96296E-6 " pathEditMode="relative" rAng="0" ptsTypes="AA">
                                      <p:cBhvr>
                                        <p:cTn id="17" dur="600" fill="hold"/>
                                        <p:tgtEl>
                                          <p:spTgt spid="46"/>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nodeType="withEffect">
                                  <p:stCondLst>
                                    <p:cond delay="20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42" presetClass="path" presetSubtype="0" decel="100000" fill="hold" nodeType="withEffect">
                                  <p:stCondLst>
                                    <p:cond delay="200"/>
                                  </p:stCondLst>
                                  <p:childTnLst>
                                    <p:animMotion origin="layout" path="M -0.03946 -0.00046 L 4.58333E-6 -2.96296E-6 " pathEditMode="relative" rAng="0" ptsTypes="AA">
                                      <p:cBhvr>
                                        <p:cTn id="25" dur="600" fill="hold"/>
                                        <p:tgtEl>
                                          <p:spTgt spid="48"/>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nodeType="withEffect">
                                  <p:stCondLst>
                                    <p:cond delay="40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42" presetClass="path" presetSubtype="0" decel="100000" fill="hold" nodeType="withEffect">
                                  <p:stCondLst>
                                    <p:cond delay="400"/>
                                  </p:stCondLst>
                                  <p:childTnLst>
                                    <p:animMotion origin="layout" path="M -0.03945 -0.00046 L -4.375E-6 -3.33333E-6 " pathEditMode="relative" rAng="0" ptsTypes="AA">
                                      <p:cBhvr>
                                        <p:cTn id="33" dur="600" fill="hold"/>
                                        <p:tgtEl>
                                          <p:spTgt spid="45"/>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50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42" presetClass="path" presetSubtype="0" decel="100000" fill="hold" nodeType="withEffect">
                                  <p:stCondLst>
                                    <p:cond delay="500"/>
                                  </p:stCondLst>
                                  <p:childTnLst>
                                    <p:animMotion origin="layout" path="M -0.03945 -0.00047 L -3.95833E-6 3.33333E-6 " pathEditMode="relative" rAng="0" ptsTypes="AA">
                                      <p:cBhvr>
                                        <p:cTn id="41" dur="600" fill="hold"/>
                                        <p:tgtEl>
                                          <p:spTgt spid="43"/>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par>
                                <p:cTn id="45" presetID="10" presetClass="entr" presetSubtype="0" fill="hold" nodeType="withEffect">
                                  <p:stCondLst>
                                    <p:cond delay="6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42" presetClass="path" presetSubtype="0" decel="100000" fill="hold" nodeType="withEffect">
                                  <p:stCondLst>
                                    <p:cond delay="600"/>
                                  </p:stCondLst>
                                  <p:childTnLst>
                                    <p:animMotion origin="layout" path="M -0.03945 -0.00046 L -4.58333E-6 5.55112E-17 " pathEditMode="relative" rAng="0" ptsTypes="AA">
                                      <p:cBhvr>
                                        <p:cTn id="49" dur="600" fill="hold"/>
                                        <p:tgtEl>
                                          <p:spTgt spid="49"/>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7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42" presetClass="path" presetSubtype="0" decel="100000" fill="hold" nodeType="withEffect">
                                  <p:stCondLst>
                                    <p:cond delay="700"/>
                                  </p:stCondLst>
                                  <p:childTnLst>
                                    <p:animMotion origin="layout" path="M -0.03945 -0.00046 L -4.79167E-6 1.11111E-6 " pathEditMode="relative" rAng="0" ptsTypes="AA">
                                      <p:cBhvr>
                                        <p:cTn id="57" dur="600" fill="hold"/>
                                        <p:tgtEl>
                                          <p:spTgt spid="44"/>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nodeType="withEffect">
                                  <p:stCondLst>
                                    <p:cond delay="700"/>
                                  </p:stCondLst>
                                  <p:childTnLst>
                                    <p:set>
                                      <p:cBhvr>
                                        <p:cTn id="62" dur="1" fill="hold">
                                          <p:stCondLst>
                                            <p:cond delay="0"/>
                                          </p:stCondLst>
                                        </p:cTn>
                                        <p:tgtEl>
                                          <p:spTgt spid="57"/>
                                        </p:tgtEl>
                                        <p:attrNameLst>
                                          <p:attrName>style.visibility</p:attrName>
                                        </p:attrNameLst>
                                      </p:cBhvr>
                                      <p:to>
                                        <p:strVal val="visible"/>
                                      </p:to>
                                    </p:set>
                                    <p:animEffect transition="in" filter="fade">
                                      <p:cBhvr>
                                        <p:cTn id="63" dur="500"/>
                                        <p:tgtEl>
                                          <p:spTgt spid="57"/>
                                        </p:tgtEl>
                                      </p:cBhvr>
                                    </p:animEffect>
                                  </p:childTnLst>
                                </p:cTn>
                              </p:par>
                              <p:par>
                                <p:cTn id="64" presetID="42" presetClass="path" presetSubtype="0" decel="30000" fill="hold" nodeType="withEffect">
                                  <p:stCondLst>
                                    <p:cond delay="500"/>
                                  </p:stCondLst>
                                  <p:childTnLst>
                                    <p:animMotion origin="layout" path="M -0.04909 0.00023 L 4.16667E-6 3.7037E-7 " pathEditMode="relative" rAng="0" ptsTypes="AA">
                                      <p:cBhvr>
                                        <p:cTn id="65" dur="600" fill="hold"/>
                                        <p:tgtEl>
                                          <p:spTgt spid="57"/>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par>
                                <p:cTn id="69" presetID="10" presetClass="entr" presetSubtype="0" fill="hold" nodeType="withEffect">
                                  <p:stCondLst>
                                    <p:cond delay="7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42" presetClass="path" presetSubtype="0" decel="100000" fill="hold" nodeType="withEffect">
                                  <p:stCondLst>
                                    <p:cond delay="700"/>
                                  </p:stCondLst>
                                  <p:childTnLst>
                                    <p:animMotion origin="layout" path="M -0.03946 -0.00023 L 2.5E-6 -2.59259E-6 " pathEditMode="relative" rAng="0" ptsTypes="AA">
                                      <p:cBhvr>
                                        <p:cTn id="73" dur="600" fill="hold"/>
                                        <p:tgtEl>
                                          <p:spTgt spid="53"/>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7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par>
                                <p:cTn id="83" presetID="42" presetClass="path" presetSubtype="0" decel="100000" fill="hold" nodeType="withEffect">
                                  <p:stCondLst>
                                    <p:cond delay="700"/>
                                  </p:stCondLst>
                                  <p:childTnLst>
                                    <p:animMotion origin="layout" path="M -0.03945 -0.00023 L 6.25E-7 2.22222E-6 " pathEditMode="relative" rAng="0" ptsTypes="AA">
                                      <p:cBhvr>
                                        <p:cTn id="84" dur="600" fill="hold"/>
                                        <p:tgtEl>
                                          <p:spTgt spid="58"/>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10" presetClass="entr" presetSubtype="0" fill="hold" nodeType="withEffect">
                                  <p:stCondLst>
                                    <p:cond delay="70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42" presetClass="path" presetSubtype="0" decel="100000" fill="hold" nodeType="withEffect">
                                  <p:stCondLst>
                                    <p:cond delay="700"/>
                                  </p:stCondLst>
                                  <p:childTnLst>
                                    <p:animMotion origin="layout" path="M -0.03946 -0.00023 L 2.5E-6 -2.59259E-6 " pathEditMode="relative" rAng="0" ptsTypes="AA">
                                      <p:cBhvr>
                                        <p:cTn id="92" dur="600" fill="hold"/>
                                        <p:tgtEl>
                                          <p:spTgt spid="61"/>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41" grpId="0"/>
      <p:bldP spid="42" grpId="0"/>
      <p:bldP spid="50" grpId="0"/>
      <p:bldP spid="51" grpId="0"/>
      <p:bldP spid="52" grpId="0"/>
      <p:bldP spid="62" grpId="0"/>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483</TotalTime>
  <Words>2111</Words>
  <Application>Microsoft Office PowerPoint</Application>
  <PresentationFormat>Custom</PresentationFormat>
  <Paragraphs>376</Paragraphs>
  <Slides>24</Slides>
  <Notes>19</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Calibri</vt:lpstr>
      <vt:lpstr>Consolas</vt:lpstr>
      <vt:lpstr>Segoe</vt:lpstr>
      <vt:lpstr>Segoe Light</vt:lpstr>
      <vt:lpstr>Segoe UI</vt:lpstr>
      <vt:lpstr>Segoe UI Light</vt:lpstr>
      <vt:lpstr>Segoe UI Semibold</vt:lpstr>
      <vt:lpstr>Wingdings</vt:lpstr>
      <vt:lpstr>5-30721_Build_2016_Template_Light</vt:lpstr>
      <vt:lpstr>5-30721_Build_2016_Template_Dark</vt:lpstr>
      <vt:lpstr>DRAFT</vt:lpstr>
      <vt:lpstr>Presentation Notes</vt:lpstr>
      <vt:lpstr>Introduction to  Windows 10 IoT Core</vt:lpstr>
      <vt:lpstr>Disruptive Forces Enabling IoT</vt:lpstr>
      <vt:lpstr>IoT is gaining momentum</vt:lpstr>
      <vt:lpstr>PowerPoint Presentation</vt:lpstr>
      <vt:lpstr>IoT is an Inflection Point</vt:lpstr>
      <vt:lpstr>Windows 10 IoT Core</vt:lpstr>
      <vt:lpstr>Windows on a full range of devices…</vt:lpstr>
      <vt:lpstr>...with a consistent programming model</vt:lpstr>
      <vt:lpstr>…on some pretty cool IoT devices</vt:lpstr>
      <vt:lpstr>Windows 10 IoT Core</vt:lpstr>
      <vt:lpstr>Continuum of Making</vt:lpstr>
      <vt:lpstr>Lab Setup</vt:lpstr>
      <vt:lpstr>GHI FEZ HAT</vt:lpstr>
      <vt:lpstr>IoT Lab Modules</vt:lpstr>
      <vt:lpstr>IoT Dev Code Lab Related Sessions Wednesday 03/30</vt:lpstr>
      <vt:lpstr>IoT Dev Code Lab Related Sessions Thursday 03/31</vt:lpstr>
      <vt:lpstr>IoT Dev Code Lab Related Sessions Friday 04/01</vt:lpstr>
      <vt:lpstr>Lab</vt:lpstr>
      <vt:lpstr>Checkpoint 1</vt:lpstr>
      <vt:lpstr>Checkpoint 2</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56</cp:revision>
  <dcterms:created xsi:type="dcterms:W3CDTF">2016-03-14T17:09:14Z</dcterms:created>
  <dcterms:modified xsi:type="dcterms:W3CDTF">2016-03-23T00:07:51Z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